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92" r:id="rId2"/>
    <p:sldId id="450" r:id="rId3"/>
    <p:sldId id="462" r:id="rId4"/>
    <p:sldId id="463" r:id="rId5"/>
    <p:sldId id="464" r:id="rId6"/>
    <p:sldId id="483" r:id="rId7"/>
    <p:sldId id="465" r:id="rId8"/>
    <p:sldId id="466" r:id="rId9"/>
    <p:sldId id="467" r:id="rId10"/>
    <p:sldId id="469" r:id="rId11"/>
    <p:sldId id="468" r:id="rId12"/>
    <p:sldId id="470" r:id="rId13"/>
    <p:sldId id="561" r:id="rId14"/>
    <p:sldId id="601" r:id="rId15"/>
    <p:sldId id="602" r:id="rId16"/>
    <p:sldId id="604" r:id="rId17"/>
    <p:sldId id="563" r:id="rId18"/>
    <p:sldId id="605" r:id="rId19"/>
    <p:sldId id="562" r:id="rId20"/>
    <p:sldId id="606" r:id="rId21"/>
    <p:sldId id="608" r:id="rId22"/>
    <p:sldId id="609" r:id="rId23"/>
    <p:sldId id="569" r:id="rId24"/>
    <p:sldId id="612" r:id="rId25"/>
    <p:sldId id="613" r:id="rId26"/>
    <p:sldId id="477" r:id="rId27"/>
    <p:sldId id="478" r:id="rId28"/>
    <p:sldId id="479" r:id="rId29"/>
    <p:sldId id="575" r:id="rId30"/>
    <p:sldId id="480" r:id="rId31"/>
    <p:sldId id="573" r:id="rId32"/>
    <p:sldId id="574" r:id="rId33"/>
    <p:sldId id="576" r:id="rId34"/>
    <p:sldId id="578" r:id="rId35"/>
    <p:sldId id="579" r:id="rId36"/>
    <p:sldId id="580" r:id="rId37"/>
    <p:sldId id="581" r:id="rId38"/>
    <p:sldId id="582" r:id="rId39"/>
    <p:sldId id="583" r:id="rId40"/>
    <p:sldId id="584" r:id="rId41"/>
    <p:sldId id="585" r:id="rId42"/>
    <p:sldId id="586" r:id="rId43"/>
    <p:sldId id="587" r:id="rId44"/>
    <p:sldId id="588" r:id="rId45"/>
    <p:sldId id="589" r:id="rId46"/>
    <p:sldId id="590" r:id="rId47"/>
    <p:sldId id="591" r:id="rId48"/>
    <p:sldId id="594" r:id="rId49"/>
    <p:sldId id="593" r:id="rId50"/>
    <p:sldId id="595" r:id="rId51"/>
    <p:sldId id="596" r:id="rId52"/>
    <p:sldId id="597" r:id="rId53"/>
    <p:sldId id="598" r:id="rId54"/>
    <p:sldId id="599" r:id="rId55"/>
    <p:sldId id="600" r:id="rId56"/>
    <p:sldId id="393" r:id="rId5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B171E-D142-48FF-803F-3C4296693E1A}" v="7" dt="2021-06-04T18:51:00.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77638" autoAdjust="0"/>
  </p:normalViewPr>
  <p:slideViewPr>
    <p:cSldViewPr snapToGrid="0" snapToObjects="1">
      <p:cViewPr varScale="1">
        <p:scale>
          <a:sx n="63" d="100"/>
          <a:sy n="63" d="100"/>
        </p:scale>
        <p:origin x="13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2D7B171E-D142-48FF-803F-3C4296693E1A}"/>
    <pc:docChg chg="undo custSel delSld modSld">
      <pc:chgData name="ALEXANDRE" userId="734048d45b8f99b5" providerId="LiveId" clId="{2D7B171E-D142-48FF-803F-3C4296693E1A}" dt="2021-06-04T18:51:00.817" v="34" actId="20577"/>
      <pc:docMkLst>
        <pc:docMk/>
      </pc:docMkLst>
      <pc:sldChg chg="modSp mod">
        <pc:chgData name="ALEXANDRE" userId="734048d45b8f99b5" providerId="LiveId" clId="{2D7B171E-D142-48FF-803F-3C4296693E1A}" dt="2021-05-20T20:57:50.627" v="21" actId="20577"/>
        <pc:sldMkLst>
          <pc:docMk/>
          <pc:sldMk cId="3926119694" sldId="450"/>
        </pc:sldMkLst>
        <pc:spChg chg="mod">
          <ac:chgData name="ALEXANDRE" userId="734048d45b8f99b5" providerId="LiveId" clId="{2D7B171E-D142-48FF-803F-3C4296693E1A}" dt="2021-05-20T20:57:50.627" v="21" actId="20577"/>
          <ac:spMkLst>
            <pc:docMk/>
            <pc:sldMk cId="3926119694" sldId="450"/>
            <ac:spMk id="4" creationId="{10FC7B3D-DECB-6B4A-B36D-F34E590AB03F}"/>
          </ac:spMkLst>
        </pc:spChg>
        <pc:spChg chg="mod">
          <ac:chgData name="ALEXANDRE" userId="734048d45b8f99b5" providerId="LiveId" clId="{2D7B171E-D142-48FF-803F-3C4296693E1A}" dt="2021-05-20T20:56:55.250" v="7" actId="20577"/>
          <ac:spMkLst>
            <pc:docMk/>
            <pc:sldMk cId="3926119694" sldId="450"/>
            <ac:spMk id="5" creationId="{9EA39031-E3A7-1E43-8BB3-77F0B1C8C3DA}"/>
          </ac:spMkLst>
        </pc:spChg>
      </pc:sldChg>
      <pc:sldChg chg="del">
        <pc:chgData name="ALEXANDRE" userId="734048d45b8f99b5" providerId="LiveId" clId="{2D7B171E-D142-48FF-803F-3C4296693E1A}" dt="2021-05-20T20:57:00.514" v="8" actId="47"/>
        <pc:sldMkLst>
          <pc:docMk/>
          <pc:sldMk cId="3280033167" sldId="452"/>
        </pc:sldMkLst>
      </pc:sldChg>
      <pc:sldChg chg="del">
        <pc:chgData name="ALEXANDRE" userId="734048d45b8f99b5" providerId="LiveId" clId="{2D7B171E-D142-48FF-803F-3C4296693E1A}" dt="2021-05-20T20:57:00.514" v="8" actId="47"/>
        <pc:sldMkLst>
          <pc:docMk/>
          <pc:sldMk cId="1892197564" sldId="453"/>
        </pc:sldMkLst>
      </pc:sldChg>
      <pc:sldChg chg="del">
        <pc:chgData name="ALEXANDRE" userId="734048d45b8f99b5" providerId="LiveId" clId="{2D7B171E-D142-48FF-803F-3C4296693E1A}" dt="2021-05-20T20:57:00.514" v="8" actId="47"/>
        <pc:sldMkLst>
          <pc:docMk/>
          <pc:sldMk cId="3363492546" sldId="454"/>
        </pc:sldMkLst>
      </pc:sldChg>
      <pc:sldChg chg="del">
        <pc:chgData name="ALEXANDRE" userId="734048d45b8f99b5" providerId="LiveId" clId="{2D7B171E-D142-48FF-803F-3C4296693E1A}" dt="2021-05-20T20:57:00.514" v="8" actId="47"/>
        <pc:sldMkLst>
          <pc:docMk/>
          <pc:sldMk cId="2658961662" sldId="455"/>
        </pc:sldMkLst>
      </pc:sldChg>
      <pc:sldChg chg="del">
        <pc:chgData name="ALEXANDRE" userId="734048d45b8f99b5" providerId="LiveId" clId="{2D7B171E-D142-48FF-803F-3C4296693E1A}" dt="2021-05-20T20:57:00.514" v="8" actId="47"/>
        <pc:sldMkLst>
          <pc:docMk/>
          <pc:sldMk cId="320426717" sldId="456"/>
        </pc:sldMkLst>
      </pc:sldChg>
      <pc:sldChg chg="del">
        <pc:chgData name="ALEXANDRE" userId="734048d45b8f99b5" providerId="LiveId" clId="{2D7B171E-D142-48FF-803F-3C4296693E1A}" dt="2021-05-20T20:57:00.514" v="8" actId="47"/>
        <pc:sldMkLst>
          <pc:docMk/>
          <pc:sldMk cId="290044700" sldId="457"/>
        </pc:sldMkLst>
      </pc:sldChg>
      <pc:sldChg chg="del">
        <pc:chgData name="ALEXANDRE" userId="734048d45b8f99b5" providerId="LiveId" clId="{2D7B171E-D142-48FF-803F-3C4296693E1A}" dt="2021-05-20T20:57:00.514" v="8" actId="47"/>
        <pc:sldMkLst>
          <pc:docMk/>
          <pc:sldMk cId="1614132710" sldId="458"/>
        </pc:sldMkLst>
      </pc:sldChg>
      <pc:sldChg chg="del">
        <pc:chgData name="ALEXANDRE" userId="734048d45b8f99b5" providerId="LiveId" clId="{2D7B171E-D142-48FF-803F-3C4296693E1A}" dt="2021-05-20T20:57:00.514" v="8" actId="47"/>
        <pc:sldMkLst>
          <pc:docMk/>
          <pc:sldMk cId="3651716217" sldId="459"/>
        </pc:sldMkLst>
      </pc:sldChg>
      <pc:sldChg chg="del">
        <pc:chgData name="ALEXANDRE" userId="734048d45b8f99b5" providerId="LiveId" clId="{2D7B171E-D142-48FF-803F-3C4296693E1A}" dt="2021-05-20T20:57:00.514" v="8" actId="47"/>
        <pc:sldMkLst>
          <pc:docMk/>
          <pc:sldMk cId="1458265869" sldId="461"/>
        </pc:sldMkLst>
      </pc:sldChg>
      <pc:sldChg chg="modSp mod">
        <pc:chgData name="ALEXANDRE" userId="734048d45b8f99b5" providerId="LiveId" clId="{2D7B171E-D142-48FF-803F-3C4296693E1A}" dt="2021-06-04T18:50:12.302" v="28" actId="1036"/>
        <pc:sldMkLst>
          <pc:docMk/>
          <pc:sldMk cId="3254455979" sldId="563"/>
        </pc:sldMkLst>
        <pc:picChg chg="mod">
          <ac:chgData name="ALEXANDRE" userId="734048d45b8f99b5" providerId="LiveId" clId="{2D7B171E-D142-48FF-803F-3C4296693E1A}" dt="2021-06-04T18:50:12.302" v="28" actId="1036"/>
          <ac:picMkLst>
            <pc:docMk/>
            <pc:sldMk cId="3254455979" sldId="563"/>
            <ac:picMk id="36" creationId="{C10768B9-A0E2-4968-A09D-77E808B44F51}"/>
          </ac:picMkLst>
        </pc:picChg>
      </pc:sldChg>
      <pc:sldChg chg="modSp mod">
        <pc:chgData name="ALEXANDRE" userId="734048d45b8f99b5" providerId="LiveId" clId="{2D7B171E-D142-48FF-803F-3C4296693E1A}" dt="2021-05-20T20:57:55.675" v="22" actId="20577"/>
        <pc:sldMkLst>
          <pc:docMk/>
          <pc:sldMk cId="1641931635" sldId="600"/>
        </pc:sldMkLst>
        <pc:spChg chg="mod">
          <ac:chgData name="ALEXANDRE" userId="734048d45b8f99b5" providerId="LiveId" clId="{2D7B171E-D142-48FF-803F-3C4296693E1A}" dt="2021-05-20T20:57:55.675" v="22" actId="20577"/>
          <ac:spMkLst>
            <pc:docMk/>
            <pc:sldMk cId="1641931635" sldId="600"/>
            <ac:spMk id="4" creationId="{10FC7B3D-DECB-6B4A-B36D-F34E590AB03F}"/>
          </ac:spMkLst>
        </pc:spChg>
        <pc:spChg chg="mod">
          <ac:chgData name="ALEXANDRE" userId="734048d45b8f99b5" providerId="LiveId" clId="{2D7B171E-D142-48FF-803F-3C4296693E1A}" dt="2021-05-20T20:57:34.561" v="19" actId="20577"/>
          <ac:spMkLst>
            <pc:docMk/>
            <pc:sldMk cId="1641931635" sldId="600"/>
            <ac:spMk id="5" creationId="{9EA39031-E3A7-1E43-8BB3-77F0B1C8C3DA}"/>
          </ac:spMkLst>
        </pc:spChg>
      </pc:sldChg>
      <pc:sldChg chg="modSp">
        <pc:chgData name="ALEXANDRE" userId="734048d45b8f99b5" providerId="LiveId" clId="{2D7B171E-D142-48FF-803F-3C4296693E1A}" dt="2021-05-20T21:57:12.123" v="25" actId="115"/>
        <pc:sldMkLst>
          <pc:docMk/>
          <pc:sldMk cId="1982206001" sldId="608"/>
        </pc:sldMkLst>
        <pc:spChg chg="mod">
          <ac:chgData name="ALEXANDRE" userId="734048d45b8f99b5" providerId="LiveId" clId="{2D7B171E-D142-48FF-803F-3C4296693E1A}" dt="2021-05-20T21:57:12.123" v="25" actId="115"/>
          <ac:spMkLst>
            <pc:docMk/>
            <pc:sldMk cId="1982206001" sldId="608"/>
            <ac:spMk id="17" creationId="{8A0A5192-2320-474A-B31D-2178883D08DF}"/>
          </ac:spMkLst>
        </pc:spChg>
      </pc:sldChg>
      <pc:sldChg chg="addSp modSp mod">
        <pc:chgData name="ALEXANDRE" userId="734048d45b8f99b5" providerId="LiveId" clId="{2D7B171E-D142-48FF-803F-3C4296693E1A}" dt="2021-06-04T18:51:00.817" v="34" actId="20577"/>
        <pc:sldMkLst>
          <pc:docMk/>
          <pc:sldMk cId="1984388630" sldId="612"/>
        </pc:sldMkLst>
        <pc:spChg chg="add mod">
          <ac:chgData name="ALEXANDRE" userId="734048d45b8f99b5" providerId="LiveId" clId="{2D7B171E-D142-48FF-803F-3C4296693E1A}" dt="2021-06-04T18:51:00.817" v="34" actId="20577"/>
          <ac:spMkLst>
            <pc:docMk/>
            <pc:sldMk cId="1984388630" sldId="612"/>
            <ac:spMk id="7" creationId="{36C9659B-4C1F-4129-B605-B1D43423DDF5}"/>
          </ac:spMkLst>
        </pc:spChg>
        <pc:spChg chg="mod">
          <ac:chgData name="ALEXANDRE" userId="734048d45b8f99b5" providerId="LiveId" clId="{2D7B171E-D142-48FF-803F-3C4296693E1A}" dt="2021-06-04T18:50:49.468" v="29" actId="1076"/>
          <ac:spMkLst>
            <pc:docMk/>
            <pc:sldMk cId="1984388630" sldId="612"/>
            <ac:spMk id="16" creationId="{922F8AA8-6FEE-491F-8EAA-CD924D9F20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07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44</a:t>
            </a:fld>
            <a:endParaRPr lang="en-US"/>
          </a:p>
        </p:txBody>
      </p:sp>
    </p:spTree>
    <p:extLst>
      <p:ext uri="{BB962C8B-B14F-4D97-AF65-F5344CB8AC3E}">
        <p14:creationId xmlns:p14="http://schemas.microsoft.com/office/powerpoint/2010/main" val="2799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45</a:t>
            </a:fld>
            <a:endParaRPr lang="en-US"/>
          </a:p>
        </p:txBody>
      </p:sp>
    </p:spTree>
    <p:extLst>
      <p:ext uri="{BB962C8B-B14F-4D97-AF65-F5344CB8AC3E}">
        <p14:creationId xmlns:p14="http://schemas.microsoft.com/office/powerpoint/2010/main" val="229427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65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37</a:t>
            </a:fld>
            <a:endParaRPr lang="en-US"/>
          </a:p>
        </p:txBody>
      </p:sp>
    </p:spTree>
    <p:extLst>
      <p:ext uri="{BB962C8B-B14F-4D97-AF65-F5344CB8AC3E}">
        <p14:creationId xmlns:p14="http://schemas.microsoft.com/office/powerpoint/2010/main" val="3009881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38</a:t>
            </a:fld>
            <a:endParaRPr lang="en-US"/>
          </a:p>
        </p:txBody>
      </p:sp>
    </p:spTree>
    <p:extLst>
      <p:ext uri="{BB962C8B-B14F-4D97-AF65-F5344CB8AC3E}">
        <p14:creationId xmlns:p14="http://schemas.microsoft.com/office/powerpoint/2010/main" val="401376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39</a:t>
            </a:fld>
            <a:endParaRPr lang="en-US"/>
          </a:p>
        </p:txBody>
      </p:sp>
    </p:spTree>
    <p:extLst>
      <p:ext uri="{BB962C8B-B14F-4D97-AF65-F5344CB8AC3E}">
        <p14:creationId xmlns:p14="http://schemas.microsoft.com/office/powerpoint/2010/main" val="426376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40</a:t>
            </a:fld>
            <a:endParaRPr lang="en-US"/>
          </a:p>
        </p:txBody>
      </p:sp>
    </p:spTree>
    <p:extLst>
      <p:ext uri="{BB962C8B-B14F-4D97-AF65-F5344CB8AC3E}">
        <p14:creationId xmlns:p14="http://schemas.microsoft.com/office/powerpoint/2010/main" val="367976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41</a:t>
            </a:fld>
            <a:endParaRPr lang="en-US"/>
          </a:p>
        </p:txBody>
      </p:sp>
    </p:spTree>
    <p:extLst>
      <p:ext uri="{BB962C8B-B14F-4D97-AF65-F5344CB8AC3E}">
        <p14:creationId xmlns:p14="http://schemas.microsoft.com/office/powerpoint/2010/main" val="42577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42</a:t>
            </a:fld>
            <a:endParaRPr lang="en-US"/>
          </a:p>
        </p:txBody>
      </p:sp>
    </p:spTree>
    <p:extLst>
      <p:ext uri="{BB962C8B-B14F-4D97-AF65-F5344CB8AC3E}">
        <p14:creationId xmlns:p14="http://schemas.microsoft.com/office/powerpoint/2010/main" val="404731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43</a:t>
            </a:fld>
            <a:endParaRPr lang="en-US"/>
          </a:p>
        </p:txBody>
      </p:sp>
    </p:spTree>
    <p:extLst>
      <p:ext uri="{BB962C8B-B14F-4D97-AF65-F5344CB8AC3E}">
        <p14:creationId xmlns:p14="http://schemas.microsoft.com/office/powerpoint/2010/main" val="3057260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10515600" cy="829691"/>
          </a:xfrm>
        </p:spPr>
        <p:txBody>
          <a:bodyPr/>
          <a:lstStyle/>
          <a:p>
            <a:r>
              <a:rPr lang="en-US" dirty="0"/>
              <a:t>Feature Engineering</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216152"/>
            <a:ext cx="6745224" cy="4425696"/>
          </a:xfrm>
        </p:spPr>
        <p:txBody>
          <a:bodyPr>
            <a:normAutofit lnSpcReduction="10000"/>
          </a:bodyPr>
          <a:lstStyle/>
          <a:p>
            <a:pPr algn="just">
              <a:lnSpc>
                <a:spcPct val="110000"/>
              </a:lnSpc>
            </a:pPr>
            <a:r>
              <a:rPr lang="en-US" sz="3200" dirty="0"/>
              <a:t>Engineering all of these features is a nontrivial task.</a:t>
            </a:r>
          </a:p>
          <a:p>
            <a:pPr algn="just">
              <a:lnSpc>
                <a:spcPct val="110000"/>
              </a:lnSpc>
            </a:pPr>
            <a:r>
              <a:rPr lang="en-US" sz="3200" dirty="0"/>
              <a:t>Labeling account compromise is an imprecise science. </a:t>
            </a:r>
          </a:p>
          <a:p>
            <a:pPr algn="just">
              <a:lnSpc>
                <a:spcPct val="110000"/>
              </a:lnSpc>
            </a:pPr>
            <a:r>
              <a:rPr lang="en-US" sz="3200" dirty="0"/>
              <a:t>Let’s assume you don’t have any labeled data. </a:t>
            </a:r>
            <a:r>
              <a:rPr lang="en-US" sz="3200" b="1" dirty="0">
                <a:highlight>
                  <a:srgbClr val="FFFF00"/>
                </a:highlight>
              </a:rPr>
              <a:t>How do you use the signals described here to detect suspicious logins?</a:t>
            </a:r>
          </a:p>
        </p:txBody>
      </p:sp>
      <p:pic>
        <p:nvPicPr>
          <p:cNvPr id="4098" name="Picture 2" descr="Pros And Cons Of Feature Engineering -Big Data Analytics News">
            <a:extLst>
              <a:ext uri="{FF2B5EF4-FFF2-40B4-BE49-F238E27FC236}">
                <a16:creationId xmlns:a16="http://schemas.microsoft.com/office/drawing/2014/main" id="{35098FB0-5159-407B-BFE3-CF59C265F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0" r="36700"/>
          <a:stretch/>
        </p:blipFill>
        <p:spPr bwMode="auto">
          <a:xfrm>
            <a:off x="7656637" y="1632204"/>
            <a:ext cx="4535363" cy="384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9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18186"/>
            <a:ext cx="10515600" cy="1171067"/>
          </a:xfrm>
        </p:spPr>
        <p:txBody>
          <a:bodyPr>
            <a:normAutofit fontScale="90000"/>
          </a:bodyPr>
          <a:lstStyle/>
          <a:p>
            <a:r>
              <a:rPr lang="en-US" dirty="0"/>
              <a:t>Try is to set thresholds on each of the features</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838200" y="1341120"/>
            <a:ext cx="5867400" cy="4425696"/>
          </a:xfrm>
        </p:spPr>
        <p:txBody>
          <a:bodyPr>
            <a:normAutofit/>
          </a:bodyPr>
          <a:lstStyle/>
          <a:p>
            <a:pPr algn="just">
              <a:lnSpc>
                <a:spcPct val="110000"/>
              </a:lnSpc>
            </a:pPr>
            <a:r>
              <a:rPr lang="en-US" sz="3200" dirty="0"/>
              <a:t>For example, you could require extra verification if a user logs in more than 10 times in one hour, or more than 500 miles from any location at which they were previously observed or using an operating system they haven’t previously used.</a:t>
            </a:r>
          </a:p>
        </p:txBody>
      </p:sp>
      <p:pic>
        <p:nvPicPr>
          <p:cNvPr id="5122" name="Picture 2" descr="SeedAndThreshold | Scientific Volume Imaging">
            <a:extLst>
              <a:ext uri="{FF2B5EF4-FFF2-40B4-BE49-F238E27FC236}">
                <a16:creationId xmlns:a16="http://schemas.microsoft.com/office/drawing/2014/main" id="{0A52FE9B-D375-4080-A837-46F9C9F6D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152" y="1709928"/>
            <a:ext cx="4572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0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521208" y="313309"/>
            <a:ext cx="10515600" cy="1524635"/>
          </a:xfrm>
        </p:spPr>
        <p:txBody>
          <a:bodyPr>
            <a:normAutofit/>
          </a:bodyPr>
          <a:lstStyle/>
          <a:p>
            <a:r>
              <a:rPr lang="en-US" sz="6000" dirty="0"/>
              <a:t>Statistical Approach</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986534"/>
            <a:ext cx="5315713" cy="2898648"/>
          </a:xfrm>
        </p:spPr>
        <p:txBody>
          <a:bodyPr>
            <a:normAutofit/>
          </a:bodyPr>
          <a:lstStyle/>
          <a:p>
            <a:pPr marL="0" indent="0" algn="just">
              <a:lnSpc>
                <a:spcPct val="110000"/>
              </a:lnSpc>
              <a:buNone/>
            </a:pPr>
            <a:r>
              <a:rPr lang="en-US" sz="4000" b="1" dirty="0"/>
              <a:t>How can we estimate the probability </a:t>
            </a:r>
            <a:r>
              <a:rPr lang="en-US" sz="4000" dirty="0"/>
              <a:t>that the person logging in is the account owner?</a:t>
            </a:r>
          </a:p>
        </p:txBody>
      </p:sp>
      <p:pic>
        <p:nvPicPr>
          <p:cNvPr id="6146" name="Picture 2" descr="Statistical vs Cognitive approach in the development of intelligent  applications | by Manu Cohen-Yashar | My journey in the land of AI | Medium">
            <a:extLst>
              <a:ext uri="{FF2B5EF4-FFF2-40B4-BE49-F238E27FC236}">
                <a16:creationId xmlns:a16="http://schemas.microsoft.com/office/drawing/2014/main" id="{153D25C9-4E5D-444D-A14F-349E59EBED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51" r="17730"/>
          <a:stretch/>
        </p:blipFill>
        <p:spPr bwMode="auto">
          <a:xfrm>
            <a:off x="5971033" y="2159508"/>
            <a:ext cx="5315713"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1095675" y="1091903"/>
            <a:ext cx="5915462" cy="2484823"/>
          </a:xfrm>
        </p:spPr>
        <p:txBody>
          <a:bodyPr>
            <a:normAutofit/>
          </a:bodyPr>
          <a:lstStyle/>
          <a:p>
            <a:pPr marL="0" indent="0" algn="just">
              <a:lnSpc>
                <a:spcPct val="100000"/>
              </a:lnSpc>
              <a:buNone/>
            </a:pPr>
            <a:r>
              <a:rPr lang="en-US" sz="3600" b="1" dirty="0"/>
              <a:t>Independent events: </a:t>
            </a:r>
            <a:r>
              <a:rPr lang="en-US" sz="3600" dirty="0"/>
              <a:t>the occurrence of one event </a:t>
            </a:r>
            <a:r>
              <a:rPr lang="en-US" sz="3600" b="1" dirty="0">
                <a:solidFill>
                  <a:srgbClr val="FF0000"/>
                </a:solidFill>
              </a:rPr>
              <a:t>does not affect</a:t>
            </a:r>
            <a:r>
              <a:rPr lang="en-US" sz="3600" dirty="0"/>
              <a:t> the occurrence of the other.</a:t>
            </a:r>
            <a:endParaRPr lang="en-US" sz="32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Dependent and Independent Events</a:t>
            </a:r>
          </a:p>
        </p:txBody>
      </p:sp>
      <p:pic>
        <p:nvPicPr>
          <p:cNvPr id="1028" name="Picture 4" descr="Dice Roller: Amazon.com.br: Amazon Appstore">
            <a:extLst>
              <a:ext uri="{FF2B5EF4-FFF2-40B4-BE49-F238E27FC236}">
                <a16:creationId xmlns:a16="http://schemas.microsoft.com/office/drawing/2014/main" id="{183FCF56-7590-448F-B5AB-0223A6565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244" y="934092"/>
            <a:ext cx="2548847" cy="2548847"/>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4">
            <a:extLst>
              <a:ext uri="{FF2B5EF4-FFF2-40B4-BE49-F238E27FC236}">
                <a16:creationId xmlns:a16="http://schemas.microsoft.com/office/drawing/2014/main" id="{C0DC8EC6-B208-4957-8541-96B9DA673FF7}"/>
              </a:ext>
            </a:extLst>
          </p:cNvPr>
          <p:cNvSpPr txBox="1">
            <a:spLocks/>
          </p:cNvSpPr>
          <p:nvPr/>
        </p:nvSpPr>
        <p:spPr>
          <a:xfrm>
            <a:off x="993578" y="3582411"/>
            <a:ext cx="5915462" cy="21528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3600" b="1" dirty="0"/>
              <a:t>Dependent events: </a:t>
            </a:r>
            <a:r>
              <a:rPr lang="en-US" sz="3600" dirty="0"/>
              <a:t>the occurrence of one event </a:t>
            </a:r>
            <a:r>
              <a:rPr lang="en-US" sz="3600" b="1" dirty="0">
                <a:solidFill>
                  <a:srgbClr val="FF0000"/>
                </a:solidFill>
              </a:rPr>
              <a:t>influence</a:t>
            </a:r>
            <a:r>
              <a:rPr lang="en-US" sz="3600" dirty="0"/>
              <a:t> the probability of the other event.</a:t>
            </a:r>
          </a:p>
        </p:txBody>
      </p:sp>
      <p:pic>
        <p:nvPicPr>
          <p:cNvPr id="1032" name="Picture 8" descr="Rain raining picnic an English summer wet weather 2010s Henley Royal  Regatta crowds of spectators line the banks and shelter un their umbrellas.  UK 2014 HOMER SYKES Stock Photo - Alamy">
            <a:extLst>
              <a:ext uri="{FF2B5EF4-FFF2-40B4-BE49-F238E27FC236}">
                <a16:creationId xmlns:a16="http://schemas.microsoft.com/office/drawing/2014/main" id="{4CCA6C22-6628-40F6-AFB9-7A1B6930F7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36"/>
          <a:stretch/>
        </p:blipFill>
        <p:spPr bwMode="auto">
          <a:xfrm>
            <a:off x="7264958" y="3576726"/>
            <a:ext cx="3199417" cy="211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8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circle(in)">
                                      <p:cBhvr>
                                        <p:cTn id="15" dur="2000"/>
                                        <p:tgtEl>
                                          <p:spTgt spid="103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circle(in)">
                                      <p:cBhvr>
                                        <p:cTn id="1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599911" cy="4772450"/>
          </a:xfrm>
        </p:spPr>
        <p:txBody>
          <a:bodyPr>
            <a:normAutofit fontScale="92500" lnSpcReduction="10000"/>
          </a:bodyPr>
          <a:lstStyle/>
          <a:p>
            <a:pPr>
              <a:lnSpc>
                <a:spcPct val="100000"/>
              </a:lnSpc>
            </a:pPr>
            <a:r>
              <a:rPr lang="en-US" sz="3600" dirty="0"/>
              <a:t>This is the probability of two or more events to occur together. </a:t>
            </a:r>
          </a:p>
          <a:p>
            <a:pPr lvl="1">
              <a:lnSpc>
                <a:spcPct val="100000"/>
              </a:lnSpc>
            </a:pPr>
            <a:r>
              <a:rPr lang="en-US" sz="3200" dirty="0"/>
              <a:t>This is not the same as the conditional probabilities among two or more events [e.g., P(A|B) or P(B|A)], or the probability of either one to happen [e.g., P(A, B)].</a:t>
            </a:r>
          </a:p>
          <a:p>
            <a:pPr lvl="1">
              <a:lnSpc>
                <a:spcPct val="100000"/>
              </a:lnSpc>
            </a:pPr>
            <a:r>
              <a:rPr lang="en-US" sz="3200" dirty="0"/>
              <a:t>It is usually denoted by P(AB).</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Joint Probability</a:t>
            </a:r>
          </a:p>
        </p:txBody>
      </p:sp>
      <p:sp>
        <p:nvSpPr>
          <p:cNvPr id="6" name="Rectangle">
            <a:extLst>
              <a:ext uri="{FF2B5EF4-FFF2-40B4-BE49-F238E27FC236}">
                <a16:creationId xmlns:a16="http://schemas.microsoft.com/office/drawing/2014/main" id="{B2CBE105-8D4C-C947-93C7-7B813F0BE633}"/>
              </a:ext>
            </a:extLst>
          </p:cNvPr>
          <p:cNvSpPr/>
          <p:nvPr/>
        </p:nvSpPr>
        <p:spPr>
          <a:xfrm>
            <a:off x="7107254" y="3090539"/>
            <a:ext cx="3641329" cy="2530079"/>
          </a:xfrm>
          <a:prstGeom prst="rect">
            <a:avLst/>
          </a:prstGeom>
          <a:solidFill>
            <a:srgbClr val="73FDFF">
              <a:alpha val="22000"/>
            </a:srgbClr>
          </a:solidFill>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7" name="Circle">
            <a:extLst>
              <a:ext uri="{FF2B5EF4-FFF2-40B4-BE49-F238E27FC236}">
                <a16:creationId xmlns:a16="http://schemas.microsoft.com/office/drawing/2014/main" id="{6AAB2796-6B98-814A-9322-FD7D4CE302B7}"/>
              </a:ext>
            </a:extLst>
          </p:cNvPr>
          <p:cNvSpPr/>
          <p:nvPr/>
        </p:nvSpPr>
        <p:spPr>
          <a:xfrm>
            <a:off x="8724520" y="3288976"/>
            <a:ext cx="1379141" cy="1379142"/>
          </a:xfrm>
          <a:prstGeom prst="ellipse">
            <a:avLst/>
          </a:prstGeom>
          <a:solidFill>
            <a:srgbClr val="FF9300">
              <a:alpha val="52999"/>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8" name="Circle">
            <a:extLst>
              <a:ext uri="{FF2B5EF4-FFF2-40B4-BE49-F238E27FC236}">
                <a16:creationId xmlns:a16="http://schemas.microsoft.com/office/drawing/2014/main" id="{05E425F8-BC3C-1244-AD0D-9AD5F325850B}"/>
              </a:ext>
            </a:extLst>
          </p:cNvPr>
          <p:cNvSpPr/>
          <p:nvPr/>
        </p:nvSpPr>
        <p:spPr>
          <a:xfrm>
            <a:off x="8198660" y="4033117"/>
            <a:ext cx="1478361" cy="1478360"/>
          </a:xfrm>
          <a:prstGeom prst="ellipse">
            <a:avLst/>
          </a:prstGeom>
          <a:solidFill>
            <a:srgbClr val="D4FB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9" name="P(A)">
            <a:extLst>
              <a:ext uri="{FF2B5EF4-FFF2-40B4-BE49-F238E27FC236}">
                <a16:creationId xmlns:a16="http://schemas.microsoft.com/office/drawing/2014/main" id="{27A6511E-C6FF-6D41-A5D5-D446788EE3A1}"/>
              </a:ext>
            </a:extLst>
          </p:cNvPr>
          <p:cNvSpPr txBox="1"/>
          <p:nvPr/>
        </p:nvSpPr>
        <p:spPr>
          <a:xfrm>
            <a:off x="8660198" y="4593589"/>
            <a:ext cx="545705" cy="377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9687" tIns="39687" rIns="39687" bIns="39687" anchor="ct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0" name="Rectangle">
            <a:extLst>
              <a:ext uri="{FF2B5EF4-FFF2-40B4-BE49-F238E27FC236}">
                <a16:creationId xmlns:a16="http://schemas.microsoft.com/office/drawing/2014/main" id="{4B9F5587-2124-D94A-8083-7890F2392F19}"/>
              </a:ext>
            </a:extLst>
          </p:cNvPr>
          <p:cNvSpPr/>
          <p:nvPr/>
        </p:nvSpPr>
        <p:spPr>
          <a:xfrm>
            <a:off x="7548713" y="188167"/>
            <a:ext cx="2688829" cy="1865313"/>
          </a:xfrm>
          <a:prstGeom prst="rect">
            <a:avLst/>
          </a:prstGeom>
          <a:solidFill>
            <a:srgbClr val="73FDFF">
              <a:alpha val="22000"/>
            </a:srgbClr>
          </a:solidFill>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1" name="Circle">
            <a:extLst>
              <a:ext uri="{FF2B5EF4-FFF2-40B4-BE49-F238E27FC236}">
                <a16:creationId xmlns:a16="http://schemas.microsoft.com/office/drawing/2014/main" id="{E13E5901-C4E4-474B-923E-1A24D03066D1}"/>
              </a:ext>
            </a:extLst>
          </p:cNvPr>
          <p:cNvSpPr/>
          <p:nvPr/>
        </p:nvSpPr>
        <p:spPr>
          <a:xfrm>
            <a:off x="8322620" y="247698"/>
            <a:ext cx="1726407" cy="1726407"/>
          </a:xfrm>
          <a:prstGeom prst="ellipse">
            <a:avLst/>
          </a:prstGeom>
          <a:solidFill>
            <a:srgbClr val="D4FB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2" name="Circle">
            <a:extLst>
              <a:ext uri="{FF2B5EF4-FFF2-40B4-BE49-F238E27FC236}">
                <a16:creationId xmlns:a16="http://schemas.microsoft.com/office/drawing/2014/main" id="{98C64E95-C37C-2645-8723-41F1AD28351B}"/>
              </a:ext>
            </a:extLst>
          </p:cNvPr>
          <p:cNvSpPr/>
          <p:nvPr/>
        </p:nvSpPr>
        <p:spPr>
          <a:xfrm>
            <a:off x="7647932" y="664417"/>
            <a:ext cx="883048" cy="883048"/>
          </a:xfrm>
          <a:prstGeom prst="ellipse">
            <a:avLst/>
          </a:prstGeom>
          <a:solidFill>
            <a:srgbClr val="FFFC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3" name="P(A ^ B)">
            <a:extLst>
              <a:ext uri="{FF2B5EF4-FFF2-40B4-BE49-F238E27FC236}">
                <a16:creationId xmlns:a16="http://schemas.microsoft.com/office/drawing/2014/main" id="{689CB4D6-3CB5-C74F-9532-0EF609F830DA}"/>
              </a:ext>
            </a:extLst>
          </p:cNvPr>
          <p:cNvSpPr txBox="1"/>
          <p:nvPr/>
        </p:nvSpPr>
        <p:spPr>
          <a:xfrm>
            <a:off x="7828971" y="195906"/>
            <a:ext cx="69857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a:t>
            </a:r>
          </a:p>
        </p:txBody>
      </p:sp>
      <p:sp>
        <p:nvSpPr>
          <p:cNvPr id="14" name="Line">
            <a:extLst>
              <a:ext uri="{FF2B5EF4-FFF2-40B4-BE49-F238E27FC236}">
                <a16:creationId xmlns:a16="http://schemas.microsoft.com/office/drawing/2014/main" id="{0F138A35-D12F-004F-BA9E-C680E9782A93}"/>
              </a:ext>
            </a:extLst>
          </p:cNvPr>
          <p:cNvSpPr/>
          <p:nvPr/>
        </p:nvSpPr>
        <p:spPr>
          <a:xfrm flipH="1" flipV="1">
            <a:off x="8241308" y="482503"/>
            <a:ext cx="190453" cy="602508"/>
          </a:xfrm>
          <a:prstGeom prst="line">
            <a:avLst/>
          </a:prstGeom>
          <a:ln w="25400">
            <a:solidFill>
              <a:srgbClr val="FF2600"/>
            </a:solidFill>
            <a:miter lim="400000"/>
            <a:headEnd type="stealth"/>
          </a:ln>
        </p:spPr>
        <p:txBody>
          <a:bodyPr lIns="0" tIns="0" rIns="0" bIns="0"/>
          <a:lstStyle/>
          <a:p>
            <a:pPr marL="0" marR="0" defTabSz="457200">
              <a:defRPr sz="900">
                <a:uFillTx/>
                <a:latin typeface="Helvetica"/>
                <a:ea typeface="Helvetica"/>
                <a:cs typeface="Helvetica"/>
                <a:sym typeface="Helvetica"/>
              </a:defRPr>
            </a:pPr>
            <a:endParaRPr/>
          </a:p>
        </p:txBody>
      </p:sp>
      <p:sp>
        <p:nvSpPr>
          <p:cNvPr id="15" name="P(B)">
            <a:extLst>
              <a:ext uri="{FF2B5EF4-FFF2-40B4-BE49-F238E27FC236}">
                <a16:creationId xmlns:a16="http://schemas.microsoft.com/office/drawing/2014/main" id="{9E18169F-E75B-814C-9BB9-FED5E8A0D8C5}"/>
              </a:ext>
            </a:extLst>
          </p:cNvPr>
          <p:cNvSpPr txBox="1"/>
          <p:nvPr/>
        </p:nvSpPr>
        <p:spPr>
          <a:xfrm>
            <a:off x="7907476" y="959890"/>
            <a:ext cx="397757"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16" name="P(A)">
            <a:extLst>
              <a:ext uri="{FF2B5EF4-FFF2-40B4-BE49-F238E27FC236}">
                <a16:creationId xmlns:a16="http://schemas.microsoft.com/office/drawing/2014/main" id="{D8B50022-5027-064C-8808-6C406272F2EA}"/>
              </a:ext>
            </a:extLst>
          </p:cNvPr>
          <p:cNvSpPr txBox="1"/>
          <p:nvPr/>
        </p:nvSpPr>
        <p:spPr>
          <a:xfrm>
            <a:off x="8979080" y="959890"/>
            <a:ext cx="41624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7" name="Circle">
            <a:extLst>
              <a:ext uri="{FF2B5EF4-FFF2-40B4-BE49-F238E27FC236}">
                <a16:creationId xmlns:a16="http://schemas.microsoft.com/office/drawing/2014/main" id="{62F3A04C-4837-6747-A31F-248958D8DA53}"/>
              </a:ext>
            </a:extLst>
          </p:cNvPr>
          <p:cNvSpPr/>
          <p:nvPr/>
        </p:nvSpPr>
        <p:spPr>
          <a:xfrm>
            <a:off x="8322620" y="247698"/>
            <a:ext cx="1726407" cy="1726407"/>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8" name="Circle">
            <a:extLst>
              <a:ext uri="{FF2B5EF4-FFF2-40B4-BE49-F238E27FC236}">
                <a16:creationId xmlns:a16="http://schemas.microsoft.com/office/drawing/2014/main" id="{193BE8E9-1CA7-D446-96C6-956AB383E632}"/>
              </a:ext>
            </a:extLst>
          </p:cNvPr>
          <p:cNvSpPr/>
          <p:nvPr/>
        </p:nvSpPr>
        <p:spPr>
          <a:xfrm>
            <a:off x="7647932" y="664417"/>
            <a:ext cx="883048" cy="883048"/>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9" name="P(A ^ B ^ C)">
            <a:extLst>
              <a:ext uri="{FF2B5EF4-FFF2-40B4-BE49-F238E27FC236}">
                <a16:creationId xmlns:a16="http://schemas.microsoft.com/office/drawing/2014/main" id="{863BA1D5-F9CC-FA45-B2FE-3801D80DD285}"/>
              </a:ext>
            </a:extLst>
          </p:cNvPr>
          <p:cNvSpPr txBox="1"/>
          <p:nvPr/>
        </p:nvSpPr>
        <p:spPr>
          <a:xfrm>
            <a:off x="7557745" y="5330700"/>
            <a:ext cx="1007992"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 ^ C)</a:t>
            </a:r>
          </a:p>
        </p:txBody>
      </p:sp>
      <p:sp>
        <p:nvSpPr>
          <p:cNvPr id="20" name="Circle">
            <a:extLst>
              <a:ext uri="{FF2B5EF4-FFF2-40B4-BE49-F238E27FC236}">
                <a16:creationId xmlns:a16="http://schemas.microsoft.com/office/drawing/2014/main" id="{C07C210B-3636-C44E-B2FB-DD81E9BB36D5}"/>
              </a:ext>
            </a:extLst>
          </p:cNvPr>
          <p:cNvSpPr/>
          <p:nvPr/>
        </p:nvSpPr>
        <p:spPr>
          <a:xfrm>
            <a:off x="7762098" y="3288976"/>
            <a:ext cx="1379141" cy="1379142"/>
          </a:xfrm>
          <a:prstGeom prst="ellipse">
            <a:avLst/>
          </a:prstGeom>
          <a:solidFill>
            <a:srgbClr val="FFFC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1" name="P(B)">
            <a:extLst>
              <a:ext uri="{FF2B5EF4-FFF2-40B4-BE49-F238E27FC236}">
                <a16:creationId xmlns:a16="http://schemas.microsoft.com/office/drawing/2014/main" id="{1A4C47FF-4815-9E43-9C2B-541D106F7CE3}"/>
              </a:ext>
            </a:extLst>
          </p:cNvPr>
          <p:cNvSpPr txBox="1"/>
          <p:nvPr/>
        </p:nvSpPr>
        <p:spPr>
          <a:xfrm>
            <a:off x="8164993" y="3753855"/>
            <a:ext cx="619008" cy="449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9687" tIns="39687" rIns="39687" bIns="39687" anchor="ct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22" name="P(C)">
            <a:extLst>
              <a:ext uri="{FF2B5EF4-FFF2-40B4-BE49-F238E27FC236}">
                <a16:creationId xmlns:a16="http://schemas.microsoft.com/office/drawing/2014/main" id="{35CADD9D-904E-6F44-8DAC-C8621C1669E0}"/>
              </a:ext>
            </a:extLst>
          </p:cNvPr>
          <p:cNvSpPr txBox="1"/>
          <p:nvPr/>
        </p:nvSpPr>
        <p:spPr>
          <a:xfrm>
            <a:off x="9117493" y="3753855"/>
            <a:ext cx="619008" cy="449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9687" tIns="39687" rIns="39687" bIns="39687" anchor="ctr"/>
          <a:lstStyle>
            <a:lvl1pPr marL="0" marR="0" algn="ctr" defTabSz="584200">
              <a:defRPr sz="1400">
                <a:solidFill>
                  <a:srgbClr val="941100"/>
                </a:solidFill>
                <a:uFillTx/>
                <a:latin typeface="Gill Sans"/>
                <a:ea typeface="Gill Sans"/>
                <a:cs typeface="Gill Sans"/>
                <a:sym typeface="Gill Sans"/>
              </a:defRPr>
            </a:lvl1pPr>
          </a:lstStyle>
          <a:p>
            <a:r>
              <a:t>P(C)</a:t>
            </a:r>
          </a:p>
        </p:txBody>
      </p:sp>
      <p:sp>
        <p:nvSpPr>
          <p:cNvPr id="23" name="Circle">
            <a:extLst>
              <a:ext uri="{FF2B5EF4-FFF2-40B4-BE49-F238E27FC236}">
                <a16:creationId xmlns:a16="http://schemas.microsoft.com/office/drawing/2014/main" id="{DDA62774-E09A-CE4C-BA1C-18F8B5324B67}"/>
              </a:ext>
            </a:extLst>
          </p:cNvPr>
          <p:cNvSpPr/>
          <p:nvPr/>
        </p:nvSpPr>
        <p:spPr>
          <a:xfrm>
            <a:off x="8714598" y="3288976"/>
            <a:ext cx="1379141" cy="1379142"/>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4" name="Circle">
            <a:extLst>
              <a:ext uri="{FF2B5EF4-FFF2-40B4-BE49-F238E27FC236}">
                <a16:creationId xmlns:a16="http://schemas.microsoft.com/office/drawing/2014/main" id="{E6FEB00A-62DF-5B43-B43D-3F2262288C07}"/>
              </a:ext>
            </a:extLst>
          </p:cNvPr>
          <p:cNvSpPr/>
          <p:nvPr/>
        </p:nvSpPr>
        <p:spPr>
          <a:xfrm>
            <a:off x="7762098" y="3288976"/>
            <a:ext cx="1379141" cy="1379142"/>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5" name="Circle">
            <a:extLst>
              <a:ext uri="{FF2B5EF4-FFF2-40B4-BE49-F238E27FC236}">
                <a16:creationId xmlns:a16="http://schemas.microsoft.com/office/drawing/2014/main" id="{2E281A88-F0BB-F544-A48A-C4F932251226}"/>
              </a:ext>
            </a:extLst>
          </p:cNvPr>
          <p:cNvSpPr/>
          <p:nvPr/>
        </p:nvSpPr>
        <p:spPr>
          <a:xfrm>
            <a:off x="8198660" y="4033117"/>
            <a:ext cx="1478361" cy="1478360"/>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7BED2D73-1518-8A46-A674-FF459EFEC3A7}"/>
              </a:ext>
            </a:extLst>
          </p:cNvPr>
          <p:cNvSpPr/>
          <p:nvPr/>
        </p:nvSpPr>
        <p:spPr>
          <a:xfrm flipH="1">
            <a:off x="8188106" y="4214478"/>
            <a:ext cx="748845" cy="1092909"/>
          </a:xfrm>
          <a:prstGeom prst="line">
            <a:avLst/>
          </a:prstGeom>
          <a:ln w="25400">
            <a:solidFill>
              <a:srgbClr val="FF2600"/>
            </a:solidFill>
            <a:miter lim="400000"/>
            <a:headEnd type="stealth"/>
          </a:ln>
        </p:spPr>
        <p:txBody>
          <a:bodyPr lIns="0" tIns="0" rIns="0" bIns="0"/>
          <a:lstStyle/>
          <a:p>
            <a:pPr marL="0" marR="0" defTabSz="457200">
              <a:defRPr sz="900">
                <a:uFillTx/>
                <a:latin typeface="Helvetica"/>
                <a:ea typeface="Helvetica"/>
                <a:cs typeface="Helvetica"/>
                <a:sym typeface="Helvetica"/>
              </a:defRPr>
            </a:pPr>
            <a:endParaRPr/>
          </a:p>
        </p:txBody>
      </p:sp>
      <p:sp>
        <p:nvSpPr>
          <p:cNvPr id="27" name="P(A^B)">
            <a:extLst>
              <a:ext uri="{FF2B5EF4-FFF2-40B4-BE49-F238E27FC236}">
                <a16:creationId xmlns:a16="http://schemas.microsoft.com/office/drawing/2014/main" id="{3562548B-F744-9E4D-A067-634FD6947A25}"/>
              </a:ext>
            </a:extLst>
          </p:cNvPr>
          <p:cNvSpPr txBox="1"/>
          <p:nvPr/>
        </p:nvSpPr>
        <p:spPr>
          <a:xfrm>
            <a:off x="8324786" y="4244850"/>
            <a:ext cx="485941"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P(A^B)</a:t>
            </a:r>
          </a:p>
        </p:txBody>
      </p:sp>
      <p:sp>
        <p:nvSpPr>
          <p:cNvPr id="28" name="P(A^C)">
            <a:extLst>
              <a:ext uri="{FF2B5EF4-FFF2-40B4-BE49-F238E27FC236}">
                <a16:creationId xmlns:a16="http://schemas.microsoft.com/office/drawing/2014/main" id="{C4175E33-A609-3340-A550-59B6A110A5D9}"/>
              </a:ext>
            </a:extLst>
          </p:cNvPr>
          <p:cNvSpPr txBox="1"/>
          <p:nvPr/>
        </p:nvSpPr>
        <p:spPr>
          <a:xfrm>
            <a:off x="9060619" y="4249811"/>
            <a:ext cx="506084"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P(A^C)</a:t>
            </a:r>
          </a:p>
        </p:txBody>
      </p:sp>
      <p:sp>
        <p:nvSpPr>
          <p:cNvPr id="29" name="P(B^C)">
            <a:extLst>
              <a:ext uri="{FF2B5EF4-FFF2-40B4-BE49-F238E27FC236}">
                <a16:creationId xmlns:a16="http://schemas.microsoft.com/office/drawing/2014/main" id="{75586E6A-F117-C249-A4DA-5F523A69C64C}"/>
              </a:ext>
            </a:extLst>
          </p:cNvPr>
          <p:cNvSpPr txBox="1"/>
          <p:nvPr/>
        </p:nvSpPr>
        <p:spPr>
          <a:xfrm>
            <a:off x="8690811" y="3763639"/>
            <a:ext cx="491637"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P(B^C)</a:t>
            </a:r>
          </a:p>
        </p:txBody>
      </p:sp>
    </p:spTree>
    <p:extLst>
      <p:ext uri="{BB962C8B-B14F-4D97-AF65-F5344CB8AC3E}">
        <p14:creationId xmlns:p14="http://schemas.microsoft.com/office/powerpoint/2010/main" val="209572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915462" cy="4772450"/>
          </a:xfrm>
        </p:spPr>
        <p:txBody>
          <a:bodyPr>
            <a:normAutofit/>
          </a:bodyPr>
          <a:lstStyle/>
          <a:p>
            <a:pPr marL="0" indent="0" algn="just">
              <a:lnSpc>
                <a:spcPct val="100000"/>
              </a:lnSpc>
              <a:buNone/>
            </a:pPr>
            <a:r>
              <a:rPr lang="en-US" sz="3600" dirty="0"/>
              <a:t>It is a measure of the probability of an event occurring given that another event has (by assumption, presumption, assertion or evidence) occurred.</a:t>
            </a:r>
          </a:p>
          <a:p>
            <a:pPr algn="just">
              <a:lnSpc>
                <a:spcPct val="100000"/>
              </a:lnSpc>
            </a:pPr>
            <a:r>
              <a:rPr lang="en-US" sz="3200" dirty="0"/>
              <a:t>given B is true, what is the probability that A is also true.</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pic>
        <p:nvPicPr>
          <p:cNvPr id="2050" name="Picture 2" descr="Sleep Management | U-M Counseling and Psychological Services">
            <a:extLst>
              <a:ext uri="{FF2B5EF4-FFF2-40B4-BE49-F238E27FC236}">
                <a16:creationId xmlns:a16="http://schemas.microsoft.com/office/drawing/2014/main" id="{A64ECFD1-2BCB-4BC3-B91A-E5092C78E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4336" y="1569966"/>
            <a:ext cx="2095500" cy="210502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5B5A10F-4A6A-4A05-ACBA-66734D114F1E}"/>
              </a:ext>
            </a:extLst>
          </p:cNvPr>
          <p:cNvSpPr txBox="1"/>
          <p:nvPr/>
        </p:nvSpPr>
        <p:spPr>
          <a:xfrm>
            <a:off x="7506556" y="3789067"/>
            <a:ext cx="426249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292929"/>
                </a:solidFill>
                <a:effectLst/>
                <a:latin typeface="charter"/>
              </a:rPr>
              <a:t>What’s the probability of someone sleeping less than 8 hours if they’re a college student?</a:t>
            </a:r>
          </a:p>
        </p:txBody>
      </p:sp>
    </p:spTree>
    <p:extLst>
      <p:ext uri="{BB962C8B-B14F-4D97-AF65-F5344CB8AC3E}">
        <p14:creationId xmlns:p14="http://schemas.microsoft.com/office/powerpoint/2010/main" val="297022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915462" cy="4772450"/>
          </a:xfrm>
        </p:spPr>
        <p:txBody>
          <a:bodyPr>
            <a:normAutofit/>
          </a:bodyPr>
          <a:lstStyle/>
          <a:p>
            <a:pPr marL="0" indent="0" algn="just">
              <a:lnSpc>
                <a:spcPct val="100000"/>
              </a:lnSpc>
              <a:buNone/>
            </a:pPr>
            <a:r>
              <a:rPr lang="en-US" sz="3600" dirty="0"/>
              <a:t>It is a measure of the probability of an event occurring given that another event has (by assumption, presumption, assertion or evidence) occurred.</a:t>
            </a:r>
          </a:p>
          <a:p>
            <a:pPr algn="just">
              <a:lnSpc>
                <a:spcPct val="100000"/>
              </a:lnSpc>
            </a:pPr>
            <a:r>
              <a:rPr lang="en-US" sz="3200" dirty="0"/>
              <a:t>given B is true, what is the probability that A is also true.</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pic>
        <p:nvPicPr>
          <p:cNvPr id="6" name="Picture 2" descr="Student Parties in Barcelona - Barcelona Parties and Nightlife">
            <a:extLst>
              <a:ext uri="{FF2B5EF4-FFF2-40B4-BE49-F238E27FC236}">
                <a16:creationId xmlns:a16="http://schemas.microsoft.com/office/drawing/2014/main" id="{2630A942-D514-4D1C-A4C1-310B1017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055" y="188167"/>
            <a:ext cx="3927012" cy="220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 DIA QUE EU TIREI ZERO NA PROVA SURPRESA - FIQUEI DESESPERADO !!! - YouTube">
            <a:extLst>
              <a:ext uri="{FF2B5EF4-FFF2-40B4-BE49-F238E27FC236}">
                <a16:creationId xmlns:a16="http://schemas.microsoft.com/office/drawing/2014/main" id="{B61E6192-CB73-471C-852F-76AD70535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958" y="1777429"/>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6D6C7602-63FA-4614-BE76-9CB3DE450CF8}"/>
              </a:ext>
            </a:extLst>
          </p:cNvPr>
          <p:cNvSpPr txBox="1"/>
          <p:nvPr/>
        </p:nvSpPr>
        <p:spPr>
          <a:xfrm>
            <a:off x="7466958" y="3797244"/>
            <a:ext cx="426249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292929"/>
                </a:solidFill>
                <a:effectLst/>
                <a:latin typeface="charter"/>
              </a:rPr>
              <a:t>What’s the probability of a student's grade is 'A’ if he went to the party a day before the Final Exam?</a:t>
            </a:r>
          </a:p>
        </p:txBody>
      </p:sp>
    </p:spTree>
    <p:extLst>
      <p:ext uri="{BB962C8B-B14F-4D97-AF65-F5344CB8AC3E}">
        <p14:creationId xmlns:p14="http://schemas.microsoft.com/office/powerpoint/2010/main" val="109432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201283"/>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grpSp>
        <p:nvGrpSpPr>
          <p:cNvPr id="6" name="Group">
            <a:extLst>
              <a:ext uri="{FF2B5EF4-FFF2-40B4-BE49-F238E27FC236}">
                <a16:creationId xmlns:a16="http://schemas.microsoft.com/office/drawing/2014/main" id="{FADA7B3E-991D-BF4E-AB38-5227C19B0944}"/>
              </a:ext>
            </a:extLst>
          </p:cNvPr>
          <p:cNvGrpSpPr/>
          <p:nvPr/>
        </p:nvGrpSpPr>
        <p:grpSpPr>
          <a:xfrm>
            <a:off x="2174545" y="3283030"/>
            <a:ext cx="2688829" cy="2108201"/>
            <a:chOff x="0" y="2579"/>
            <a:chExt cx="2688828" cy="2108200"/>
          </a:xfrm>
        </p:grpSpPr>
        <p:grpSp>
          <p:nvGrpSpPr>
            <p:cNvPr id="7" name="Group">
              <a:extLst>
                <a:ext uri="{FF2B5EF4-FFF2-40B4-BE49-F238E27FC236}">
                  <a16:creationId xmlns:a16="http://schemas.microsoft.com/office/drawing/2014/main" id="{4E8E01EA-22C5-AE41-8240-2969EFA2CD0C}"/>
                </a:ext>
              </a:extLst>
            </p:cNvPr>
            <p:cNvGrpSpPr/>
            <p:nvPr/>
          </p:nvGrpSpPr>
          <p:grpSpPr>
            <a:xfrm>
              <a:off x="0" y="2579"/>
              <a:ext cx="2688829" cy="1872656"/>
              <a:chOff x="0" y="2579"/>
              <a:chExt cx="2688828" cy="1872654"/>
            </a:xfrm>
          </p:grpSpPr>
          <p:sp>
            <p:nvSpPr>
              <p:cNvPr id="9" name="P(A ^ B)">
                <a:extLst>
                  <a:ext uri="{FF2B5EF4-FFF2-40B4-BE49-F238E27FC236}">
                    <a16:creationId xmlns:a16="http://schemas.microsoft.com/office/drawing/2014/main" id="{F99E4D25-ED23-DF4A-95F5-5F889BCD6300}"/>
                  </a:ext>
                </a:extLst>
              </p:cNvPr>
              <p:cNvSpPr txBox="1"/>
              <p:nvPr/>
            </p:nvSpPr>
            <p:spPr>
              <a:xfrm>
                <a:off x="300101" y="2579"/>
                <a:ext cx="698575"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a:t>
                </a:r>
              </a:p>
            </p:txBody>
          </p:sp>
          <p:grpSp>
            <p:nvGrpSpPr>
              <p:cNvPr id="10" name="Group">
                <a:extLst>
                  <a:ext uri="{FF2B5EF4-FFF2-40B4-BE49-F238E27FC236}">
                    <a16:creationId xmlns:a16="http://schemas.microsoft.com/office/drawing/2014/main" id="{CC9DA191-481F-BF44-91AD-76578A0F1D93}"/>
                  </a:ext>
                </a:extLst>
              </p:cNvPr>
              <p:cNvGrpSpPr/>
              <p:nvPr/>
            </p:nvGrpSpPr>
            <p:grpSpPr>
              <a:xfrm>
                <a:off x="0" y="9921"/>
                <a:ext cx="2688829" cy="1865314"/>
                <a:chOff x="0" y="0"/>
                <a:chExt cx="2688828" cy="1865312"/>
              </a:xfrm>
            </p:grpSpPr>
            <p:sp>
              <p:nvSpPr>
                <p:cNvPr id="11" name="Rectangle">
                  <a:extLst>
                    <a:ext uri="{FF2B5EF4-FFF2-40B4-BE49-F238E27FC236}">
                      <a16:creationId xmlns:a16="http://schemas.microsoft.com/office/drawing/2014/main" id="{AE2B399A-4718-F447-9F62-E3DB97A5B7FB}"/>
                    </a:ext>
                  </a:extLst>
                </p:cNvPr>
                <p:cNvSpPr/>
                <p:nvPr/>
              </p:nvSpPr>
              <p:spPr>
                <a:xfrm>
                  <a:off x="0" y="0"/>
                  <a:ext cx="2688829" cy="1865313"/>
                </a:xfrm>
                <a:prstGeom prst="rect">
                  <a:avLst/>
                </a:prstGeom>
                <a:solidFill>
                  <a:srgbClr val="73FDFF">
                    <a:alpha val="22000"/>
                  </a:srgbClr>
                </a:solid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2" name="Circle">
                  <a:extLst>
                    <a:ext uri="{FF2B5EF4-FFF2-40B4-BE49-F238E27FC236}">
                      <a16:creationId xmlns:a16="http://schemas.microsoft.com/office/drawing/2014/main" id="{80D199D5-5807-A74C-98D7-C462F9D123BD}"/>
                    </a:ext>
                  </a:extLst>
                </p:cNvPr>
                <p:cNvSpPr/>
                <p:nvPr/>
              </p:nvSpPr>
              <p:spPr>
                <a:xfrm>
                  <a:off x="773906" y="59531"/>
                  <a:ext cx="1726407" cy="1726407"/>
                </a:xfrm>
                <a:prstGeom prst="ellipse">
                  <a:avLst/>
                </a:prstGeom>
                <a:solidFill>
                  <a:srgbClr val="D4FB79">
                    <a:alpha val="75000"/>
                  </a:srgbClr>
                </a:solidFill>
                <a:ln w="25400" cap="flat">
                  <a:noFill/>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3" name="Circle">
                  <a:extLst>
                    <a:ext uri="{FF2B5EF4-FFF2-40B4-BE49-F238E27FC236}">
                      <a16:creationId xmlns:a16="http://schemas.microsoft.com/office/drawing/2014/main" id="{39340E16-DAFF-834C-805D-B0F7EB82B6A2}"/>
                    </a:ext>
                  </a:extLst>
                </p:cNvPr>
                <p:cNvSpPr/>
                <p:nvPr/>
              </p:nvSpPr>
              <p:spPr>
                <a:xfrm>
                  <a:off x="99218" y="476250"/>
                  <a:ext cx="883048" cy="883047"/>
                </a:xfrm>
                <a:prstGeom prst="ellipse">
                  <a:avLst/>
                </a:prstGeom>
                <a:solidFill>
                  <a:srgbClr val="FFFC79">
                    <a:alpha val="75000"/>
                  </a:srgbClr>
                </a:solidFill>
                <a:ln w="25400" cap="flat">
                  <a:noFill/>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4" name="Line">
                  <a:extLst>
                    <a:ext uri="{FF2B5EF4-FFF2-40B4-BE49-F238E27FC236}">
                      <a16:creationId xmlns:a16="http://schemas.microsoft.com/office/drawing/2014/main" id="{85016B3F-E046-FE41-9A6C-40B6F5B186C0}"/>
                    </a:ext>
                  </a:extLst>
                </p:cNvPr>
                <p:cNvSpPr/>
                <p:nvPr/>
              </p:nvSpPr>
              <p:spPr>
                <a:xfrm flipH="1" flipV="1">
                  <a:off x="692594" y="294335"/>
                  <a:ext cx="190454" cy="602508"/>
                </a:xfrm>
                <a:prstGeom prst="line">
                  <a:avLst/>
                </a:prstGeom>
                <a:noFill/>
                <a:ln w="25400" cap="flat">
                  <a:solidFill>
                    <a:srgbClr val="FF2600"/>
                  </a:solidFill>
                  <a:prstDash val="solid"/>
                  <a:miter lim="400000"/>
                  <a:headEnd type="stealth" w="med" len="med"/>
                </a:ln>
                <a:effectLst/>
              </p:spPr>
              <p:txBody>
                <a:bodyPr wrap="square" lIns="0" tIns="0" rIns="0" bIns="0" numCol="1" anchor="t">
                  <a:noAutofit/>
                </a:bodyPr>
                <a:lstStyle/>
                <a:p>
                  <a:pPr marL="0" marR="0" defTabSz="457200">
                    <a:defRPr sz="900">
                      <a:uFillTx/>
                      <a:latin typeface="Helvetica"/>
                      <a:ea typeface="Helvetica"/>
                      <a:cs typeface="Helvetica"/>
                      <a:sym typeface="Helvetica"/>
                    </a:defRPr>
                  </a:pPr>
                  <a:endParaRPr/>
                </a:p>
              </p:txBody>
            </p:sp>
            <p:sp>
              <p:nvSpPr>
                <p:cNvPr id="15" name="P(B)">
                  <a:extLst>
                    <a:ext uri="{FF2B5EF4-FFF2-40B4-BE49-F238E27FC236}">
                      <a16:creationId xmlns:a16="http://schemas.microsoft.com/office/drawing/2014/main" id="{65FE86DD-CE42-2D46-AB8F-2D8E16F8765A}"/>
                    </a:ext>
                  </a:extLst>
                </p:cNvPr>
                <p:cNvSpPr txBox="1"/>
                <p:nvPr/>
              </p:nvSpPr>
              <p:spPr>
                <a:xfrm>
                  <a:off x="358762" y="776485"/>
                  <a:ext cx="397757"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16" name="P(A)">
                  <a:extLst>
                    <a:ext uri="{FF2B5EF4-FFF2-40B4-BE49-F238E27FC236}">
                      <a16:creationId xmlns:a16="http://schemas.microsoft.com/office/drawing/2014/main" id="{267E2EA9-2C8F-3047-A95B-619C1851F1A7}"/>
                    </a:ext>
                  </a:extLst>
                </p:cNvPr>
                <p:cNvSpPr txBox="1"/>
                <p:nvPr/>
              </p:nvSpPr>
              <p:spPr>
                <a:xfrm>
                  <a:off x="1430366" y="776485"/>
                  <a:ext cx="416248"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7" name="Circle">
                  <a:extLst>
                    <a:ext uri="{FF2B5EF4-FFF2-40B4-BE49-F238E27FC236}">
                      <a16:creationId xmlns:a16="http://schemas.microsoft.com/office/drawing/2014/main" id="{3CCCF3D5-5721-A743-911E-9FFB7C221424}"/>
                    </a:ext>
                  </a:extLst>
                </p:cNvPr>
                <p:cNvSpPr/>
                <p:nvPr/>
              </p:nvSpPr>
              <p:spPr>
                <a:xfrm>
                  <a:off x="773906" y="59531"/>
                  <a:ext cx="1726407" cy="1726407"/>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8" name="Circle">
                  <a:extLst>
                    <a:ext uri="{FF2B5EF4-FFF2-40B4-BE49-F238E27FC236}">
                      <a16:creationId xmlns:a16="http://schemas.microsoft.com/office/drawing/2014/main" id="{A44097CD-943E-1C46-AFF0-06F5852F4E8D}"/>
                    </a:ext>
                  </a:extLst>
                </p:cNvPr>
                <p:cNvSpPr/>
                <p:nvPr/>
              </p:nvSpPr>
              <p:spPr>
                <a:xfrm>
                  <a:off x="99218" y="476250"/>
                  <a:ext cx="883048" cy="883047"/>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8" name="Figure 1">
              <a:extLst>
                <a:ext uri="{FF2B5EF4-FFF2-40B4-BE49-F238E27FC236}">
                  <a16:creationId xmlns:a16="http://schemas.microsoft.com/office/drawing/2014/main" id="{4C630DE3-09E6-8148-B649-DFED62850825}"/>
                </a:ext>
              </a:extLst>
            </p:cNvPr>
            <p:cNvSpPr txBox="1"/>
            <p:nvPr/>
          </p:nvSpPr>
          <p:spPr>
            <a:xfrm>
              <a:off x="983080" y="1828204"/>
              <a:ext cx="718977"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Figure 1 </a:t>
              </a:r>
            </a:p>
          </p:txBody>
        </p:sp>
      </p:grpSp>
      <p:grpSp>
        <p:nvGrpSpPr>
          <p:cNvPr id="19" name="Group">
            <a:extLst>
              <a:ext uri="{FF2B5EF4-FFF2-40B4-BE49-F238E27FC236}">
                <a16:creationId xmlns:a16="http://schemas.microsoft.com/office/drawing/2014/main" id="{24EAE830-1CC2-0F4C-99FA-D79A728770E5}"/>
              </a:ext>
            </a:extLst>
          </p:cNvPr>
          <p:cNvGrpSpPr/>
          <p:nvPr/>
        </p:nvGrpSpPr>
        <p:grpSpPr>
          <a:xfrm>
            <a:off x="8434661" y="3311276"/>
            <a:ext cx="1696642" cy="1942109"/>
            <a:chOff x="0" y="0"/>
            <a:chExt cx="1696640" cy="1942107"/>
          </a:xfrm>
        </p:grpSpPr>
        <p:pic>
          <p:nvPicPr>
            <p:cNvPr id="20" name="P_B.jpg" descr="P_B.jpg">
              <a:extLst>
                <a:ext uri="{FF2B5EF4-FFF2-40B4-BE49-F238E27FC236}">
                  <a16:creationId xmlns:a16="http://schemas.microsoft.com/office/drawing/2014/main" id="{79BF67B0-3D2D-BF4D-87FF-681046965DD7}"/>
                </a:ext>
              </a:extLst>
            </p:cNvPr>
            <p:cNvPicPr>
              <a:picLocks noChangeAspect="1"/>
            </p:cNvPicPr>
            <p:nvPr/>
          </p:nvPicPr>
          <p:blipFill>
            <a:blip r:embed="rId2"/>
            <a:srcRect l="220" t="312" r="320" b="393"/>
            <a:stretch>
              <a:fillRect/>
            </a:stretch>
          </p:blipFill>
          <p:spPr>
            <a:xfrm>
              <a:off x="13642" y="5270"/>
              <a:ext cx="1677592" cy="1674814"/>
            </a:xfrm>
            <a:custGeom>
              <a:avLst/>
              <a:gdLst/>
              <a:ahLst/>
              <a:cxnLst>
                <a:cxn ang="0">
                  <a:pos x="wd2" y="hd2"/>
                </a:cxn>
                <a:cxn ang="5400000">
                  <a:pos x="wd2" y="hd2"/>
                </a:cxn>
                <a:cxn ang="10800000">
                  <a:pos x="wd2" y="hd2"/>
                </a:cxn>
                <a:cxn ang="16200000">
                  <a:pos x="wd2" y="hd2"/>
                </a:cxn>
              </a:cxnLst>
              <a:rect l="0" t="0" r="r" b="b"/>
              <a:pathLst>
                <a:path w="21600" h="21600" extrusionOk="0">
                  <a:moveTo>
                    <a:pt x="11135" y="0"/>
                  </a:moveTo>
                  <a:cubicBezTo>
                    <a:pt x="10392" y="25"/>
                    <a:pt x="9691" y="48"/>
                    <a:pt x="9627" y="82"/>
                  </a:cubicBezTo>
                  <a:cubicBezTo>
                    <a:pt x="9471" y="165"/>
                    <a:pt x="8899" y="312"/>
                    <a:pt x="8360" y="409"/>
                  </a:cubicBezTo>
                  <a:cubicBezTo>
                    <a:pt x="7821" y="506"/>
                    <a:pt x="6767" y="883"/>
                    <a:pt x="6014" y="1244"/>
                  </a:cubicBezTo>
                  <a:cubicBezTo>
                    <a:pt x="4259" y="2085"/>
                    <a:pt x="2365" y="3866"/>
                    <a:pt x="1523" y="5472"/>
                  </a:cubicBezTo>
                  <a:cubicBezTo>
                    <a:pt x="1209" y="6069"/>
                    <a:pt x="966" y="6594"/>
                    <a:pt x="976" y="6639"/>
                  </a:cubicBezTo>
                  <a:cubicBezTo>
                    <a:pt x="986" y="6684"/>
                    <a:pt x="865" y="6915"/>
                    <a:pt x="710" y="7151"/>
                  </a:cubicBezTo>
                  <a:cubicBezTo>
                    <a:pt x="556" y="7387"/>
                    <a:pt x="387" y="7956"/>
                    <a:pt x="332" y="8420"/>
                  </a:cubicBezTo>
                  <a:cubicBezTo>
                    <a:pt x="277" y="8884"/>
                    <a:pt x="169" y="9304"/>
                    <a:pt x="92" y="9351"/>
                  </a:cubicBezTo>
                  <a:cubicBezTo>
                    <a:pt x="56" y="9374"/>
                    <a:pt x="25" y="10091"/>
                    <a:pt x="0" y="11097"/>
                  </a:cubicBezTo>
                  <a:cubicBezTo>
                    <a:pt x="28" y="12151"/>
                    <a:pt x="67" y="12739"/>
                    <a:pt x="118" y="12771"/>
                  </a:cubicBezTo>
                  <a:cubicBezTo>
                    <a:pt x="207" y="12826"/>
                    <a:pt x="281" y="13030"/>
                    <a:pt x="281" y="13221"/>
                  </a:cubicBezTo>
                  <a:cubicBezTo>
                    <a:pt x="281" y="13412"/>
                    <a:pt x="415" y="13864"/>
                    <a:pt x="583" y="14229"/>
                  </a:cubicBezTo>
                  <a:cubicBezTo>
                    <a:pt x="750" y="14595"/>
                    <a:pt x="985" y="15151"/>
                    <a:pt x="1104" y="15458"/>
                  </a:cubicBezTo>
                  <a:cubicBezTo>
                    <a:pt x="2162" y="18199"/>
                    <a:pt x="5749" y="20954"/>
                    <a:pt x="8713" y="21303"/>
                  </a:cubicBezTo>
                  <a:cubicBezTo>
                    <a:pt x="9199" y="21360"/>
                    <a:pt x="9636" y="21466"/>
                    <a:pt x="9683" y="21544"/>
                  </a:cubicBezTo>
                  <a:cubicBezTo>
                    <a:pt x="9697" y="21565"/>
                    <a:pt x="10311" y="21582"/>
                    <a:pt x="10700" y="21600"/>
                  </a:cubicBezTo>
                  <a:cubicBezTo>
                    <a:pt x="11138" y="21580"/>
                    <a:pt x="11764" y="21567"/>
                    <a:pt x="11779" y="21544"/>
                  </a:cubicBezTo>
                  <a:cubicBezTo>
                    <a:pt x="11827" y="21466"/>
                    <a:pt x="12240" y="21349"/>
                    <a:pt x="12698" y="21288"/>
                  </a:cubicBezTo>
                  <a:cubicBezTo>
                    <a:pt x="14813" y="21007"/>
                    <a:pt x="16945" y="19865"/>
                    <a:pt x="18554" y="18145"/>
                  </a:cubicBezTo>
                  <a:cubicBezTo>
                    <a:pt x="20135" y="16455"/>
                    <a:pt x="21345" y="13836"/>
                    <a:pt x="21345" y="12095"/>
                  </a:cubicBezTo>
                  <a:cubicBezTo>
                    <a:pt x="21345" y="11804"/>
                    <a:pt x="21418" y="11521"/>
                    <a:pt x="21508" y="11465"/>
                  </a:cubicBezTo>
                  <a:cubicBezTo>
                    <a:pt x="21545" y="11442"/>
                    <a:pt x="21575" y="11067"/>
                    <a:pt x="21600" y="10539"/>
                  </a:cubicBezTo>
                  <a:cubicBezTo>
                    <a:pt x="21577" y="9896"/>
                    <a:pt x="21552" y="9187"/>
                    <a:pt x="21523" y="9131"/>
                  </a:cubicBezTo>
                  <a:cubicBezTo>
                    <a:pt x="21496" y="9080"/>
                    <a:pt x="21427" y="8815"/>
                    <a:pt x="21380" y="8681"/>
                  </a:cubicBezTo>
                  <a:cubicBezTo>
                    <a:pt x="21286" y="8412"/>
                    <a:pt x="21190" y="8171"/>
                    <a:pt x="21084" y="7780"/>
                  </a:cubicBezTo>
                  <a:cubicBezTo>
                    <a:pt x="20130" y="4273"/>
                    <a:pt x="17413" y="1517"/>
                    <a:pt x="13915" y="507"/>
                  </a:cubicBezTo>
                  <a:cubicBezTo>
                    <a:pt x="13376" y="351"/>
                    <a:pt x="12808" y="157"/>
                    <a:pt x="12652" y="77"/>
                  </a:cubicBezTo>
                  <a:cubicBezTo>
                    <a:pt x="12594" y="47"/>
                    <a:pt x="11850" y="23"/>
                    <a:pt x="11135" y="0"/>
                  </a:cubicBezTo>
                  <a:close/>
                </a:path>
              </a:pathLst>
            </a:custGeom>
            <a:ln w="12700" cap="flat">
              <a:noFill/>
              <a:miter lim="400000"/>
            </a:ln>
            <a:effectLst/>
          </p:spPr>
        </p:pic>
        <p:sp>
          <p:nvSpPr>
            <p:cNvPr id="21" name="Circle">
              <a:extLst>
                <a:ext uri="{FF2B5EF4-FFF2-40B4-BE49-F238E27FC236}">
                  <a16:creationId xmlns:a16="http://schemas.microsoft.com/office/drawing/2014/main" id="{D8907DAD-1DC0-FA4A-91DA-FF8F78BF9839}"/>
                </a:ext>
              </a:extLst>
            </p:cNvPr>
            <p:cNvSpPr/>
            <p:nvPr/>
          </p:nvSpPr>
          <p:spPr>
            <a:xfrm>
              <a:off x="0" y="0"/>
              <a:ext cx="1696641" cy="1696641"/>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2" name="Figure 2">
              <a:extLst>
                <a:ext uri="{FF2B5EF4-FFF2-40B4-BE49-F238E27FC236}">
                  <a16:creationId xmlns:a16="http://schemas.microsoft.com/office/drawing/2014/main" id="{CF30F4B3-E619-AF49-9DDF-62110D4BA67F}"/>
                </a:ext>
              </a:extLst>
            </p:cNvPr>
            <p:cNvSpPr txBox="1"/>
            <p:nvPr/>
          </p:nvSpPr>
          <p:spPr>
            <a:xfrm>
              <a:off x="506855" y="1659532"/>
              <a:ext cx="669579"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Figure 2</a:t>
              </a:r>
            </a:p>
          </p:txBody>
        </p:sp>
      </p:grpSp>
      <p:grpSp>
        <p:nvGrpSpPr>
          <p:cNvPr id="23" name="Group">
            <a:extLst>
              <a:ext uri="{FF2B5EF4-FFF2-40B4-BE49-F238E27FC236}">
                <a16:creationId xmlns:a16="http://schemas.microsoft.com/office/drawing/2014/main" id="{11B9BB2F-C8A1-0948-AF13-144D5B237D06}"/>
              </a:ext>
            </a:extLst>
          </p:cNvPr>
          <p:cNvGrpSpPr/>
          <p:nvPr/>
        </p:nvGrpSpPr>
        <p:grpSpPr>
          <a:xfrm>
            <a:off x="6590801" y="3957428"/>
            <a:ext cx="1409112" cy="600076"/>
            <a:chOff x="3" y="2579"/>
            <a:chExt cx="1409110" cy="600075"/>
          </a:xfrm>
        </p:grpSpPr>
        <p:sp>
          <p:nvSpPr>
            <p:cNvPr id="24" name="P(B|A) =">
              <a:extLst>
                <a:ext uri="{FF2B5EF4-FFF2-40B4-BE49-F238E27FC236}">
                  <a16:creationId xmlns:a16="http://schemas.microsoft.com/office/drawing/2014/main" id="{A8E6D376-979F-664B-9E7F-639938E605E1}"/>
                </a:ext>
              </a:extLst>
            </p:cNvPr>
            <p:cNvSpPr txBox="1"/>
            <p:nvPr/>
          </p:nvSpPr>
          <p:spPr>
            <a:xfrm>
              <a:off x="3" y="161329"/>
              <a:ext cx="715765"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rPr dirty="0"/>
                <a:t>P(B|A) =</a:t>
              </a:r>
            </a:p>
          </p:txBody>
        </p:sp>
        <p:sp>
          <p:nvSpPr>
            <p:cNvPr id="25" name="P(A^B)">
              <a:extLst>
                <a:ext uri="{FF2B5EF4-FFF2-40B4-BE49-F238E27FC236}">
                  <a16:creationId xmlns:a16="http://schemas.microsoft.com/office/drawing/2014/main" id="{91A02570-5C3B-E44C-84DA-30417DADF0D4}"/>
                </a:ext>
              </a:extLst>
            </p:cNvPr>
            <p:cNvSpPr txBox="1"/>
            <p:nvPr/>
          </p:nvSpPr>
          <p:spPr>
            <a:xfrm>
              <a:off x="809336" y="2579"/>
              <a:ext cx="599778"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rPr dirty="0"/>
                <a:t>P(A^B)</a:t>
              </a:r>
            </a:p>
          </p:txBody>
        </p:sp>
        <p:sp>
          <p:nvSpPr>
            <p:cNvPr id="26" name="P(A)">
              <a:extLst>
                <a:ext uri="{FF2B5EF4-FFF2-40B4-BE49-F238E27FC236}">
                  <a16:creationId xmlns:a16="http://schemas.microsoft.com/office/drawing/2014/main" id="{9300EB40-EDA6-FA4B-837B-2D5240573CE6}"/>
                </a:ext>
              </a:extLst>
            </p:cNvPr>
            <p:cNvSpPr txBox="1"/>
            <p:nvPr/>
          </p:nvSpPr>
          <p:spPr>
            <a:xfrm>
              <a:off x="881257" y="320079"/>
              <a:ext cx="416248" cy="2825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P(A)</a:t>
              </a:r>
            </a:p>
          </p:txBody>
        </p:sp>
        <p:sp>
          <p:nvSpPr>
            <p:cNvPr id="27" name="Line">
              <a:extLst>
                <a:ext uri="{FF2B5EF4-FFF2-40B4-BE49-F238E27FC236}">
                  <a16:creationId xmlns:a16="http://schemas.microsoft.com/office/drawing/2014/main" id="{D5081D82-CDA6-4A48-802B-1D1AA542C9AD}"/>
                </a:ext>
              </a:extLst>
            </p:cNvPr>
            <p:cNvSpPr/>
            <p:nvPr/>
          </p:nvSpPr>
          <p:spPr>
            <a:xfrm flipV="1">
              <a:off x="795448" y="308683"/>
              <a:ext cx="597053" cy="3"/>
            </a:xfrm>
            <a:prstGeom prst="line">
              <a:avLst/>
            </a:prstGeom>
            <a:noFill/>
            <a:ln w="12700" cap="flat">
              <a:solidFill>
                <a:srgbClr val="000000"/>
              </a:solidFill>
              <a:prstDash val="solid"/>
              <a:miter lim="400000"/>
            </a:ln>
            <a:effectLst/>
          </p:spPr>
          <p:txBody>
            <a:bodyPr wrap="square" lIns="39687" tIns="39687" rIns="39687" bIns="39687" numCol="1" anchor="ctr">
              <a:noAutofit/>
            </a:bodyPr>
            <a:lstStyle/>
            <a:p>
              <a:pPr marL="0" marR="0" defTabSz="457200">
                <a:defRPr sz="900">
                  <a:uFillTx/>
                  <a:latin typeface="Helvetica"/>
                  <a:ea typeface="Helvetica"/>
                  <a:cs typeface="Helvetica"/>
                  <a:sym typeface="Helvetica"/>
                </a:defRPr>
              </a:pPr>
              <a:endParaRPr/>
            </a:p>
          </p:txBody>
        </p:sp>
      </p:grpSp>
      <p:cxnSp>
        <p:nvCxnSpPr>
          <p:cNvPr id="3" name="Conector de Seta Reta 2">
            <a:extLst>
              <a:ext uri="{FF2B5EF4-FFF2-40B4-BE49-F238E27FC236}">
                <a16:creationId xmlns:a16="http://schemas.microsoft.com/office/drawing/2014/main" id="{C7745B7D-6C8B-454E-9AC4-CF9BAAC5F505}"/>
              </a:ext>
            </a:extLst>
          </p:cNvPr>
          <p:cNvCxnSpPr>
            <a:cxnSpLocks/>
          </p:cNvCxnSpPr>
          <p:nvPr/>
        </p:nvCxnSpPr>
        <p:spPr>
          <a:xfrm flipV="1">
            <a:off x="7996943" y="4116179"/>
            <a:ext cx="534409" cy="158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m 35">
            <a:extLst>
              <a:ext uri="{FF2B5EF4-FFF2-40B4-BE49-F238E27FC236}">
                <a16:creationId xmlns:a16="http://schemas.microsoft.com/office/drawing/2014/main" id="{C10768B9-A0E2-4968-A09D-77E808B44F51}"/>
              </a:ext>
            </a:extLst>
          </p:cNvPr>
          <p:cNvPicPr>
            <a:picLocks noChangeAspect="1"/>
          </p:cNvPicPr>
          <p:nvPr/>
        </p:nvPicPr>
        <p:blipFill>
          <a:blip r:embed="rId3"/>
          <a:stretch>
            <a:fillRect/>
          </a:stretch>
        </p:blipFill>
        <p:spPr>
          <a:xfrm>
            <a:off x="1882484" y="1160697"/>
            <a:ext cx="3269257" cy="1496767"/>
          </a:xfrm>
          <a:prstGeom prst="rect">
            <a:avLst/>
          </a:prstGeom>
        </p:spPr>
      </p:pic>
      <p:sp>
        <p:nvSpPr>
          <p:cNvPr id="39" name="CaixaDeTexto 38">
            <a:extLst>
              <a:ext uri="{FF2B5EF4-FFF2-40B4-BE49-F238E27FC236}">
                <a16:creationId xmlns:a16="http://schemas.microsoft.com/office/drawing/2014/main" id="{A3011E8A-FD74-437D-8C72-D036C2312D91}"/>
              </a:ext>
            </a:extLst>
          </p:cNvPr>
          <p:cNvSpPr txBox="1"/>
          <p:nvPr/>
        </p:nvSpPr>
        <p:spPr>
          <a:xfrm>
            <a:off x="5775360" y="1415007"/>
            <a:ext cx="6095144" cy="923330"/>
          </a:xfrm>
          <a:prstGeom prst="rect">
            <a:avLst/>
          </a:prstGeom>
          <a:noFill/>
        </p:spPr>
        <p:txBody>
          <a:bodyPr wrap="square">
            <a:spAutoFit/>
          </a:bodyPr>
          <a:lstStyle/>
          <a:p>
            <a:r>
              <a:rPr lang="en-US" b="0" i="0" dirty="0">
                <a:solidFill>
                  <a:srgbClr val="292929"/>
                </a:solidFill>
                <a:effectLst/>
                <a:latin typeface="charter"/>
              </a:rPr>
              <a:t>P(B|A) = probability of B occurring, given A occurs</a:t>
            </a:r>
            <a:br>
              <a:rPr lang="en-US" dirty="0"/>
            </a:br>
            <a:r>
              <a:rPr lang="en-US" b="0" i="0" dirty="0">
                <a:solidFill>
                  <a:srgbClr val="292929"/>
                </a:solidFill>
                <a:effectLst/>
                <a:latin typeface="charter"/>
              </a:rPr>
              <a:t>P(A ∩ B) = probability of both A and B occurring</a:t>
            </a:r>
            <a:br>
              <a:rPr lang="en-US" dirty="0"/>
            </a:br>
            <a:r>
              <a:rPr lang="en-US" b="0" i="0" dirty="0">
                <a:solidFill>
                  <a:srgbClr val="292929"/>
                </a:solidFill>
                <a:effectLst/>
                <a:latin typeface="charter"/>
              </a:rPr>
              <a:t>P(B) = probability of B occurring</a:t>
            </a:r>
            <a:endParaRPr lang="en-US" dirty="0"/>
          </a:p>
        </p:txBody>
      </p:sp>
    </p:spTree>
    <p:extLst>
      <p:ext uri="{BB962C8B-B14F-4D97-AF65-F5344CB8AC3E}">
        <p14:creationId xmlns:p14="http://schemas.microsoft.com/office/powerpoint/2010/main" val="325445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 (Example)</a:t>
            </a:r>
          </a:p>
        </p:txBody>
      </p:sp>
      <p:pic>
        <p:nvPicPr>
          <p:cNvPr id="9" name="Imagem 8">
            <a:extLst>
              <a:ext uri="{FF2B5EF4-FFF2-40B4-BE49-F238E27FC236}">
                <a16:creationId xmlns:a16="http://schemas.microsoft.com/office/drawing/2014/main" id="{43A12D8F-443B-4E70-93F9-EDA77DEA4493}"/>
              </a:ext>
            </a:extLst>
          </p:cNvPr>
          <p:cNvPicPr>
            <a:picLocks noChangeAspect="1"/>
          </p:cNvPicPr>
          <p:nvPr/>
        </p:nvPicPr>
        <p:blipFill>
          <a:blip r:embed="rId2"/>
          <a:stretch>
            <a:fillRect/>
          </a:stretch>
        </p:blipFill>
        <p:spPr>
          <a:xfrm>
            <a:off x="570215" y="1553685"/>
            <a:ext cx="6414987" cy="2948444"/>
          </a:xfrm>
          <a:prstGeom prst="rect">
            <a:avLst/>
          </a:prstGeom>
        </p:spPr>
      </p:pic>
      <p:pic>
        <p:nvPicPr>
          <p:cNvPr id="4098" name="Picture 2" descr="Sleeping_in_the_Rain | Sleep Outfitters">
            <a:extLst>
              <a:ext uri="{FF2B5EF4-FFF2-40B4-BE49-F238E27FC236}">
                <a16:creationId xmlns:a16="http://schemas.microsoft.com/office/drawing/2014/main" id="{1B37B77B-315C-400B-9645-1E54FDB9A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154" y="2003461"/>
            <a:ext cx="3128079" cy="204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5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824753" y="1164516"/>
            <a:ext cx="10542494" cy="4528968"/>
          </a:xfrm>
        </p:spPr>
        <p:txBody>
          <a:bodyPr>
            <a:normAutofit/>
          </a:bodyPr>
          <a:lstStyle/>
          <a:p>
            <a:pPr algn="just">
              <a:lnSpc>
                <a:spcPct val="100000"/>
              </a:lnSpc>
            </a:pPr>
            <a:r>
              <a:rPr lang="en-US" sz="4000" dirty="0"/>
              <a:t>It is the probability of one or more events to occur given (i.e., conditional to) other events have occurred. </a:t>
            </a:r>
          </a:p>
          <a:p>
            <a:pPr lvl="1" algn="just">
              <a:lnSpc>
                <a:spcPct val="100000"/>
              </a:lnSpc>
            </a:pPr>
            <a:r>
              <a:rPr lang="en-US" sz="3600" dirty="0"/>
              <a:t>P(A|B, C) means the probability of event A given the fact that events B and C have occurred.</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spTree>
    <p:extLst>
      <p:ext uri="{BB962C8B-B14F-4D97-AF65-F5344CB8AC3E}">
        <p14:creationId xmlns:p14="http://schemas.microsoft.com/office/powerpoint/2010/main" val="55814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(2)</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Types of Abuse - Authentication and Account Takeover (2/2)</a:t>
            </a:r>
          </a:p>
          <a:p>
            <a:pPr marL="457200" indent="-457200">
              <a:lnSpc>
                <a:spcPct val="150000"/>
              </a:lnSpc>
              <a:buFont typeface="+mj-lt"/>
              <a:buAutoNum type="alphaUcPeriod"/>
            </a:pPr>
            <a:r>
              <a:rPr lang="en-US" sz="3200" dirty="0"/>
              <a:t>Types of Abuse – Account Creation</a:t>
            </a:r>
          </a:p>
          <a:p>
            <a:pPr marL="457200" indent="-457200">
              <a:lnSpc>
                <a:spcPct val="150000"/>
              </a:lnSpc>
              <a:buFont typeface="+mj-lt"/>
              <a:buAutoNum type="alphaUcPeriod"/>
            </a:pPr>
            <a:r>
              <a:rPr lang="en-US" sz="3200" dirty="0"/>
              <a:t>Types of Abuse – Financial Fraud</a:t>
            </a:r>
          </a:p>
        </p:txBody>
      </p:sp>
    </p:spTree>
    <p:extLst>
      <p:ext uri="{BB962C8B-B14F-4D97-AF65-F5344CB8AC3E}">
        <p14:creationId xmlns:p14="http://schemas.microsoft.com/office/powerpoint/2010/main" val="392611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2677656"/>
          </a:xfrm>
          <a:prstGeom prst="rect">
            <a:avLst/>
          </a:prstGeom>
          <a:solidFill>
            <a:schemeClr val="accent4">
              <a:lumMod val="20000"/>
              <a:lumOff val="80000"/>
            </a:schemeClr>
          </a:solidFill>
          <a:ln>
            <a:solidFill>
              <a:schemeClr val="tx1"/>
            </a:solidFill>
          </a:ln>
        </p:spPr>
        <p:txBody>
          <a:bodyPr wrap="square">
            <a:spAutoFit/>
          </a:bodyPr>
          <a:lstStyle/>
          <a:p>
            <a:pPr algn="just"/>
            <a:r>
              <a:rPr lang="en-US" sz="2800" b="0" i="0" dirty="0">
                <a:solidFill>
                  <a:srgbClr val="000000"/>
                </a:solidFill>
                <a:effectLst/>
                <a:latin typeface="MinionPro-Regular"/>
              </a:rPr>
              <a:t>Suppose that we have a user (u=u) that log in using an IP address (x=X). </a:t>
            </a:r>
          </a:p>
          <a:p>
            <a:pPr algn="just"/>
            <a:endParaRPr lang="en-US" sz="2800" b="0" i="0" dirty="0">
              <a:solidFill>
                <a:srgbClr val="000000"/>
              </a:solidFill>
              <a:effectLst/>
              <a:latin typeface="MinionPro-Regular"/>
            </a:endParaRPr>
          </a:p>
          <a:p>
            <a:pPr algn="just"/>
            <a:r>
              <a:rPr lang="en-US" sz="2800" b="0" i="1" dirty="0">
                <a:solidFill>
                  <a:srgbClr val="FF0000"/>
                </a:solidFill>
                <a:effectLst/>
                <a:latin typeface="MinionPro-Regular"/>
              </a:rPr>
              <a:t>How likely is the user ‘'</a:t>
            </a:r>
            <a:r>
              <a:rPr lang="en-US" sz="2800" b="0" i="1" dirty="0" err="1">
                <a:solidFill>
                  <a:srgbClr val="FF0000"/>
                </a:solidFill>
                <a:effectLst/>
                <a:latin typeface="MinionPro-Regular"/>
              </a:rPr>
              <a:t>hahis</a:t>
            </a:r>
            <a:r>
              <a:rPr lang="en-US" sz="2800" b="0" i="1" dirty="0">
                <a:solidFill>
                  <a:srgbClr val="FF0000"/>
                </a:solidFill>
                <a:effectLst/>
                <a:latin typeface="MinionPro-Regular"/>
              </a:rPr>
              <a:t>’ log in using an IP='14.139.187.130'?</a:t>
            </a:r>
            <a:endParaRPr lang="en-US" sz="2800" i="1" dirty="0">
              <a:solidFill>
                <a:srgbClr val="FF0000"/>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0971B63-AA2D-4CF3-9CE7-F277F72B4172}"/>
                  </a:ext>
                </a:extLst>
              </p:cNvPr>
              <p:cNvSpPr txBox="1"/>
              <p:nvPr/>
            </p:nvSpPr>
            <p:spPr>
              <a:xfrm>
                <a:off x="2326278" y="4912009"/>
                <a:ext cx="6360074" cy="369332"/>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i="1">
                                  <a:latin typeface="Cambria Math" panose="02040503050406030204" pitchFamily="18" charset="0"/>
                                </a:rPr>
                                <m:t>𝑈𝑠𝑒𝑟</m:t>
                              </m:r>
                              <m:r>
                                <a:rPr lang="en-US" sz="2400" i="1">
                                  <a:latin typeface="Cambria Math" panose="02040503050406030204" pitchFamily="18" charset="0"/>
                                </a:rPr>
                                <m:t>=</m:t>
                              </m:r>
                              <m:r>
                                <m:rPr>
                                  <m:nor/>
                                </m:rPr>
                                <a:rPr lang="en-US" sz="2400" i="1" dirty="0">
                                  <a:solidFill>
                                    <a:srgbClr val="FF0000"/>
                                  </a:solidFill>
                                  <a:latin typeface="MinionPro-Regular"/>
                                </a:rPr>
                                <m:t>′</m:t>
                              </m:r>
                              <m:r>
                                <m:rPr>
                                  <m:nor/>
                                </m:rPr>
                                <a:rPr lang="en-US" sz="2400" i="1" dirty="0">
                                  <a:solidFill>
                                    <a:srgbClr val="FF0000"/>
                                  </a:solidFill>
                                  <a:latin typeface="MinionPro-Regular"/>
                                </a:rPr>
                                <m:t>hahis</m:t>
                              </m:r>
                              <m:r>
                                <a:rPr lang="en-US" sz="2400" b="0" i="1" dirty="0" smtClean="0">
                                  <a:solidFill>
                                    <a:srgbClr val="FF0000"/>
                                  </a:solidFill>
                                  <a:latin typeface="Cambria Math" panose="02040503050406030204" pitchFamily="18" charset="0"/>
                                </a:rPr>
                                <m:t>′</m:t>
                              </m:r>
                            </m:e>
                            <m:e>
                              <m:r>
                                <a:rPr lang="en-US" sz="2400" b="0" i="1" smtClean="0">
                                  <a:latin typeface="Cambria Math" panose="02040503050406030204" pitchFamily="18" charset="0"/>
                                </a:rPr>
                                <m:t> </m:t>
                              </m:r>
                              <m:r>
                                <a:rPr lang="en-US" sz="2400" b="0" i="1" smtClean="0">
                                  <a:latin typeface="Cambria Math" panose="02040503050406030204" pitchFamily="18" charset="0"/>
                                </a:rPr>
                                <m:t>𝐼𝑃</m:t>
                              </m:r>
                              <m:r>
                                <a:rPr lang="en-US" sz="2400" b="0" i="1" smtClean="0">
                                  <a:latin typeface="Cambria Math" panose="02040503050406030204" pitchFamily="18" charset="0"/>
                                </a:rPr>
                                <m:t>=</m:t>
                              </m:r>
                              <m:r>
                                <m:rPr>
                                  <m:nor/>
                                </m:rPr>
                                <a:rPr lang="en-US" sz="2400" i="1" dirty="0">
                                  <a:solidFill>
                                    <a:srgbClr val="FF0000"/>
                                  </a:solidFill>
                                  <a:latin typeface="MinionPro-Regular"/>
                                </a:rPr>
                                <m:t>′14.139.187.130′</m:t>
                              </m:r>
                            </m:e>
                          </m:d>
                        </m:e>
                      </m:func>
                      <m:r>
                        <a:rPr lang="en-US" sz="2400" b="0" i="1" smtClean="0">
                          <a:latin typeface="Cambria Math" panose="02040503050406030204" pitchFamily="18" charset="0"/>
                        </a:rPr>
                        <m:t>= ???</m:t>
                      </m:r>
                    </m:oMath>
                  </m:oMathPara>
                </a14:m>
                <a:endParaRPr lang="en-US" sz="2400" dirty="0"/>
              </a:p>
            </p:txBody>
          </p:sp>
        </mc:Choice>
        <mc:Fallback xmlns="">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2326278" y="4912009"/>
                <a:ext cx="6360074" cy="369332"/>
              </a:xfrm>
              <a:prstGeom prst="rect">
                <a:avLst/>
              </a:prstGeom>
              <a:blipFill>
                <a:blip r:embed="rId2"/>
                <a:stretch>
                  <a:fillRect b="-24194"/>
                </a:stretch>
              </a:blipFill>
              <a:ln>
                <a:solidFill>
                  <a:srgbClr val="FF0000"/>
                </a:solidFill>
              </a:ln>
            </p:spPr>
            <p:txBody>
              <a:bodyPr/>
              <a:lstStyle/>
              <a:p>
                <a:r>
                  <a:rPr lang="en-US">
                    <a:noFill/>
                  </a:rPr>
                  <a:t> </a:t>
                </a:r>
              </a:p>
            </p:txBody>
          </p:sp>
        </mc:Fallback>
      </mc:AlternateContent>
      <p:pic>
        <p:nvPicPr>
          <p:cNvPr id="4" name="Imagem 3">
            <a:extLst>
              <a:ext uri="{FF2B5EF4-FFF2-40B4-BE49-F238E27FC236}">
                <a16:creationId xmlns:a16="http://schemas.microsoft.com/office/drawing/2014/main" id="{06F180C5-9E92-4641-A4CD-F03FD726CABD}"/>
              </a:ext>
            </a:extLst>
          </p:cNvPr>
          <p:cNvPicPr>
            <a:picLocks noChangeAspect="1"/>
          </p:cNvPicPr>
          <p:nvPr/>
        </p:nvPicPr>
        <p:blipFill rotWithShape="1">
          <a:blip r:embed="rId3"/>
          <a:srcRect l="2132"/>
          <a:stretch/>
        </p:blipFill>
        <p:spPr>
          <a:xfrm>
            <a:off x="5978336" y="1182137"/>
            <a:ext cx="5416032" cy="3009900"/>
          </a:xfrm>
          <a:prstGeom prst="rect">
            <a:avLst/>
          </a:prstGeom>
        </p:spPr>
      </p:pic>
    </p:spTree>
    <p:extLst>
      <p:ext uri="{BB962C8B-B14F-4D97-AF65-F5344CB8AC3E}">
        <p14:creationId xmlns:p14="http://schemas.microsoft.com/office/powerpoint/2010/main" val="31603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000000"/>
                </a:solidFill>
                <a:effectLst/>
                <a:latin typeface="MinionPro-Regular"/>
              </a:rPr>
              <a:t>Suppose that we have a user (u=u) that log in using an IP address (x=X). </a:t>
            </a:r>
          </a:p>
          <a:p>
            <a:pPr algn="just"/>
            <a:r>
              <a:rPr lang="en-US" sz="2400" b="0" i="1" dirty="0">
                <a:solidFill>
                  <a:srgbClr val="FF0000"/>
                </a:solidFill>
                <a:effectLst/>
                <a:latin typeface="MinionPro-Regular"/>
              </a:rPr>
              <a:t>How likely is the user ‘'</a:t>
            </a:r>
            <a:r>
              <a:rPr lang="en-US" sz="2400" b="0" i="1" dirty="0" err="1">
                <a:solidFill>
                  <a:srgbClr val="FF0000"/>
                </a:solidFill>
                <a:effectLst/>
                <a:latin typeface="MinionPro-Regular"/>
              </a:rPr>
              <a:t>hahis</a:t>
            </a:r>
            <a:r>
              <a:rPr lang="en-US" sz="2400" b="0" i="1" dirty="0">
                <a:solidFill>
                  <a:srgbClr val="FF0000"/>
                </a:solidFill>
                <a:effectLst/>
                <a:latin typeface="MinionPro-Regular"/>
              </a:rPr>
              <a:t>’ log in using an IP='14.139.187.130'?</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0971B63-AA2D-4CF3-9CE7-F277F72B4172}"/>
                  </a:ext>
                </a:extLst>
              </p:cNvPr>
              <p:cNvSpPr txBox="1"/>
              <p:nvPr/>
            </p:nvSpPr>
            <p:spPr>
              <a:xfrm>
                <a:off x="329799" y="3555072"/>
                <a:ext cx="5171993" cy="307777"/>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m:t>
                          </m:r>
                        </m:fName>
                        <m:e>
                          <m:d>
                            <m:dPr>
                              <m:ctrlPr>
                                <a:rPr lang="en-US" sz="2000" b="0" i="1" smtClean="0">
                                  <a:latin typeface="Cambria Math" panose="02040503050406030204" pitchFamily="18" charset="0"/>
                                </a:rPr>
                              </m:ctrlPr>
                            </m:dPr>
                            <m:e>
                              <m:r>
                                <a:rPr lang="en-US" sz="2000" i="1">
                                  <a:latin typeface="Cambria Math" panose="02040503050406030204" pitchFamily="18" charset="0"/>
                                </a:rPr>
                                <m:t>𝑈𝑠𝑒𝑟</m:t>
                              </m:r>
                              <m:r>
                                <a:rPr lang="en-US" sz="2000" i="1">
                                  <a:latin typeface="Cambria Math" panose="02040503050406030204" pitchFamily="18" charset="0"/>
                                </a:rPr>
                                <m:t>=</m:t>
                              </m:r>
                              <m:r>
                                <m:rPr>
                                  <m:nor/>
                                </m:rPr>
                                <a:rPr lang="en-US" sz="2000" i="1" dirty="0">
                                  <a:solidFill>
                                    <a:srgbClr val="FF0000"/>
                                  </a:solidFill>
                                  <a:latin typeface="MinionPro-Regular"/>
                                </a:rPr>
                                <m:t>′</m:t>
                              </m:r>
                              <m:r>
                                <m:rPr>
                                  <m:nor/>
                                </m:rPr>
                                <a:rPr lang="en-US" sz="2000" i="1" dirty="0">
                                  <a:solidFill>
                                    <a:srgbClr val="FF0000"/>
                                  </a:solidFill>
                                  <a:latin typeface="MinionPro-Regular"/>
                                </a:rPr>
                                <m:t>hahis</m:t>
                              </m:r>
                              <m:r>
                                <a:rPr lang="en-US" sz="2000" b="0" i="1" dirty="0" smtClean="0">
                                  <a:solidFill>
                                    <a:srgbClr val="FF0000"/>
                                  </a:solidFill>
                                  <a:latin typeface="Cambria Math" panose="02040503050406030204" pitchFamily="18" charset="0"/>
                                </a:rPr>
                                <m:t>′</m:t>
                              </m:r>
                            </m:e>
                            <m:e>
                              <m:r>
                                <a:rPr lang="en-US" sz="2000" b="0" i="1" smtClean="0">
                                  <a:latin typeface="Cambria Math" panose="02040503050406030204" pitchFamily="18" charset="0"/>
                                </a:rPr>
                                <m:t> </m:t>
                              </m:r>
                              <m:r>
                                <a:rPr lang="en-US" sz="2000" b="0" i="1" smtClean="0">
                                  <a:latin typeface="Cambria Math" panose="02040503050406030204" pitchFamily="18" charset="0"/>
                                </a:rPr>
                                <m:t>𝐼𝑃</m:t>
                              </m:r>
                              <m:r>
                                <a:rPr lang="en-US" sz="2000" b="0" i="1" smtClean="0">
                                  <a:latin typeface="Cambria Math" panose="02040503050406030204" pitchFamily="18" charset="0"/>
                                </a:rPr>
                                <m:t>=</m:t>
                              </m:r>
                              <m:r>
                                <m:rPr>
                                  <m:nor/>
                                </m:rPr>
                                <a:rPr lang="en-US" sz="2000" i="1" dirty="0">
                                  <a:solidFill>
                                    <a:srgbClr val="FF0000"/>
                                  </a:solidFill>
                                  <a:latin typeface="MinionPro-Regular"/>
                                </a:rPr>
                                <m:t>′14.139.187.130′</m:t>
                              </m:r>
                            </m:e>
                          </m:d>
                        </m:e>
                      </m:func>
                      <m:r>
                        <a:rPr lang="en-US" sz="2000" b="0" i="1" smtClean="0">
                          <a:latin typeface="Cambria Math" panose="02040503050406030204" pitchFamily="18" charset="0"/>
                        </a:rPr>
                        <m:t>= ???</m:t>
                      </m:r>
                    </m:oMath>
                  </m:oMathPara>
                </a14:m>
                <a:endParaRPr lang="en-US" sz="2000" dirty="0"/>
              </a:p>
            </p:txBody>
          </p:sp>
        </mc:Choice>
        <mc:Fallback xmlns="">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329799" y="3555072"/>
                <a:ext cx="5171993" cy="307777"/>
              </a:xfrm>
              <a:prstGeom prst="rect">
                <a:avLst/>
              </a:prstGeom>
              <a:blipFill>
                <a:blip r:embed="rId2"/>
                <a:stretch>
                  <a:fillRect l="-588" r="-588" b="-20755"/>
                </a:stretch>
              </a:blipFill>
              <a:ln>
                <a:solidFill>
                  <a:srgbClr val="FF0000"/>
                </a:solidFill>
              </a:ln>
            </p:spPr>
            <p:txBody>
              <a:bodyPr/>
              <a:lstStyle/>
              <a:p>
                <a:r>
                  <a:rPr lang="en-US">
                    <a:noFill/>
                  </a:rPr>
                  <a:t> </a:t>
                </a:r>
              </a:p>
            </p:txBody>
          </p:sp>
        </mc:Fallback>
      </mc:AlternateContent>
      <p:pic>
        <p:nvPicPr>
          <p:cNvPr id="4" name="Imagem 3">
            <a:extLst>
              <a:ext uri="{FF2B5EF4-FFF2-40B4-BE49-F238E27FC236}">
                <a16:creationId xmlns:a16="http://schemas.microsoft.com/office/drawing/2014/main" id="{06F180C5-9E92-4641-A4CD-F03FD726CABD}"/>
              </a:ext>
            </a:extLst>
          </p:cNvPr>
          <p:cNvPicPr>
            <a:picLocks noChangeAspect="1"/>
          </p:cNvPicPr>
          <p:nvPr/>
        </p:nvPicPr>
        <p:blipFill rotWithShape="1">
          <a:blip r:embed="rId3"/>
          <a:srcRect l="2132"/>
          <a:stretch/>
        </p:blipFill>
        <p:spPr>
          <a:xfrm>
            <a:off x="5943600" y="839950"/>
            <a:ext cx="5373712" cy="2986381"/>
          </a:xfrm>
          <a:prstGeom prst="rect">
            <a:avLst/>
          </a:prstGeom>
        </p:spPr>
      </p:pic>
      <p:graphicFrame>
        <p:nvGraphicFramePr>
          <p:cNvPr id="3" name="Tabela 4">
            <a:extLst>
              <a:ext uri="{FF2B5EF4-FFF2-40B4-BE49-F238E27FC236}">
                <a16:creationId xmlns:a16="http://schemas.microsoft.com/office/drawing/2014/main" id="{941A1831-B557-4CDD-A691-58E8F5181BED}"/>
              </a:ext>
            </a:extLst>
          </p:cNvPr>
          <p:cNvGraphicFramePr>
            <a:graphicFrameLocks noGrp="1"/>
          </p:cNvGraphicFramePr>
          <p:nvPr>
            <p:extLst>
              <p:ext uri="{D42A27DB-BD31-4B8C-83A1-F6EECF244321}">
                <p14:modId xmlns:p14="http://schemas.microsoft.com/office/powerpoint/2010/main" val="18974709"/>
              </p:ext>
            </p:extLst>
          </p:nvPr>
        </p:nvGraphicFramePr>
        <p:xfrm>
          <a:off x="369868" y="4176231"/>
          <a:ext cx="3385335" cy="1515422"/>
        </p:xfrm>
        <a:graphic>
          <a:graphicData uri="http://schemas.openxmlformats.org/drawingml/2006/table">
            <a:tbl>
              <a:tblPr firstRow="1" bandRow="1">
                <a:tableStyleId>{9D7B26C5-4107-4FEC-AEDC-1716B250A1EF}</a:tableStyleId>
              </a:tblPr>
              <a:tblGrid>
                <a:gridCol w="2118794">
                  <a:extLst>
                    <a:ext uri="{9D8B030D-6E8A-4147-A177-3AD203B41FA5}">
                      <a16:colId xmlns:a16="http://schemas.microsoft.com/office/drawing/2014/main" val="272885764"/>
                    </a:ext>
                  </a:extLst>
                </a:gridCol>
                <a:gridCol w="711225">
                  <a:extLst>
                    <a:ext uri="{9D8B030D-6E8A-4147-A177-3AD203B41FA5}">
                      <a16:colId xmlns:a16="http://schemas.microsoft.com/office/drawing/2014/main" val="1540680890"/>
                    </a:ext>
                  </a:extLst>
                </a:gridCol>
                <a:gridCol w="555316">
                  <a:extLst>
                    <a:ext uri="{9D8B030D-6E8A-4147-A177-3AD203B41FA5}">
                      <a16:colId xmlns:a16="http://schemas.microsoft.com/office/drawing/2014/main" val="4086964944"/>
                    </a:ext>
                  </a:extLst>
                </a:gridCol>
              </a:tblGrid>
              <a:tr h="341378">
                <a:tc>
                  <a:txBody>
                    <a:bodyPr/>
                    <a:lstStyle/>
                    <a:p>
                      <a:pPr algn="r"/>
                      <a:r>
                        <a:rPr lang="en-US" sz="1600" b="1" i="0" dirty="0">
                          <a:solidFill>
                            <a:srgbClr val="002060"/>
                          </a:solidFill>
                        </a:rPr>
                        <a:t>𝑈𝑠𝑒𝑟=′</a:t>
                      </a:r>
                      <a:r>
                        <a:rPr lang="en-US" sz="1600" b="1" i="0" dirty="0" err="1">
                          <a:solidFill>
                            <a:srgbClr val="002060"/>
                          </a:solidFill>
                        </a:rPr>
                        <a:t>hahis</a:t>
                      </a:r>
                      <a:r>
                        <a:rPr lang="en-US" sz="1600" b="1" i="0" dirty="0">
                          <a:solidFill>
                            <a:srgbClr val="00206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600" b="1" dirty="0">
                          <a:solidFill>
                            <a:srgbClr val="00206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600" b="1" dirty="0">
                          <a:solidFill>
                            <a:srgbClr val="00206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989762"/>
                  </a:ext>
                </a:extLst>
              </a:tr>
              <a:tr h="432364">
                <a:tc>
                  <a:txBody>
                    <a:bodyPr/>
                    <a:lstStyle/>
                    <a:p>
                      <a:pPr algn="r"/>
                      <a:r>
                        <a:rPr lang="en-US" sz="1600" b="1" dirty="0">
                          <a:solidFill>
                            <a:srgbClr val="FF0000"/>
                          </a:solidFill>
                        </a:rPr>
                        <a:t>IP='14.139.187.130'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416739"/>
                  </a:ext>
                </a:extLst>
              </a:tr>
              <a:tr h="370840">
                <a:tc>
                  <a:txBody>
                    <a:bodyPr/>
                    <a:lstStyle/>
                    <a:p>
                      <a:pPr algn="r"/>
                      <a:r>
                        <a:rPr lang="en-US" sz="1600" b="1"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654757"/>
                  </a:ext>
                </a:extLst>
              </a:tr>
              <a:tr h="370840">
                <a:tc>
                  <a:txBody>
                    <a:bodyPr/>
                    <a:lstStyle/>
                    <a:p>
                      <a:pPr algn="r"/>
                      <a:r>
                        <a:rPr lang="en-US" sz="16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1541171"/>
                  </a:ext>
                </a:extLst>
              </a:tr>
            </a:tbl>
          </a:graphicData>
        </a:graphic>
      </p:graphicFrame>
      <p:sp>
        <p:nvSpPr>
          <p:cNvPr id="5" name="Retângulo 4">
            <a:extLst>
              <a:ext uri="{FF2B5EF4-FFF2-40B4-BE49-F238E27FC236}">
                <a16:creationId xmlns:a16="http://schemas.microsoft.com/office/drawing/2014/main" id="{BBE44275-8437-4119-AC80-E25CB31C3FE4}"/>
              </a:ext>
            </a:extLst>
          </p:cNvPr>
          <p:cNvSpPr/>
          <p:nvPr/>
        </p:nvSpPr>
        <p:spPr>
          <a:xfrm>
            <a:off x="8044665" y="1096195"/>
            <a:ext cx="837344" cy="24658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8" name="Retângulo 7">
            <a:extLst>
              <a:ext uri="{FF2B5EF4-FFF2-40B4-BE49-F238E27FC236}">
                <a16:creationId xmlns:a16="http://schemas.microsoft.com/office/drawing/2014/main" id="{2BD64FAE-5193-4D7C-B814-61E6559401D6}"/>
              </a:ext>
            </a:extLst>
          </p:cNvPr>
          <p:cNvSpPr/>
          <p:nvPr/>
        </p:nvSpPr>
        <p:spPr>
          <a:xfrm>
            <a:off x="8044665" y="2389027"/>
            <a:ext cx="837344" cy="24658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9" name="Retângulo 8">
            <a:extLst>
              <a:ext uri="{FF2B5EF4-FFF2-40B4-BE49-F238E27FC236}">
                <a16:creationId xmlns:a16="http://schemas.microsoft.com/office/drawing/2014/main" id="{E51F4AEE-CC2C-44C8-96D3-8360A4351D56}"/>
              </a:ext>
            </a:extLst>
          </p:cNvPr>
          <p:cNvSpPr/>
          <p:nvPr/>
        </p:nvSpPr>
        <p:spPr>
          <a:xfrm>
            <a:off x="8931668" y="1108182"/>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2" name="Retângulo 11">
            <a:extLst>
              <a:ext uri="{FF2B5EF4-FFF2-40B4-BE49-F238E27FC236}">
                <a16:creationId xmlns:a16="http://schemas.microsoft.com/office/drawing/2014/main" id="{A58E2BB6-9623-4700-BA66-617A6AD736E5}"/>
              </a:ext>
            </a:extLst>
          </p:cNvPr>
          <p:cNvSpPr/>
          <p:nvPr/>
        </p:nvSpPr>
        <p:spPr>
          <a:xfrm>
            <a:off x="8931668" y="1383872"/>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3" name="Retângulo 12">
            <a:extLst>
              <a:ext uri="{FF2B5EF4-FFF2-40B4-BE49-F238E27FC236}">
                <a16:creationId xmlns:a16="http://schemas.microsoft.com/office/drawing/2014/main" id="{0D35E3C4-BE11-4766-AB9F-50ABD997291B}"/>
              </a:ext>
            </a:extLst>
          </p:cNvPr>
          <p:cNvSpPr/>
          <p:nvPr/>
        </p:nvSpPr>
        <p:spPr>
          <a:xfrm>
            <a:off x="8904271" y="1618920"/>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A58CE16-4AC1-46E4-8D5D-652BC315639C}"/>
                  </a:ext>
                </a:extLst>
              </p:cNvPr>
              <p:cNvSpPr txBox="1"/>
              <p:nvPr/>
            </p:nvSpPr>
            <p:spPr>
              <a:xfrm>
                <a:off x="4028272" y="4076894"/>
                <a:ext cx="27421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0" dirty="0" smtClean="0">
                              <a:solidFill>
                                <a:srgbClr val="002060"/>
                              </a:solidFill>
                            </a:rPr>
                            <m:t>A</m:t>
                          </m:r>
                        </m:e>
                      </m:d>
                      <m:r>
                        <a:rPr lang="en-US" sz="2000" b="0" i="1" smtClean="0">
                          <a:latin typeface="Cambria Math" panose="02040503050406030204" pitchFamily="18" charset="0"/>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i="1" dirty="0" smtClean="0">
                          <a:solidFill>
                            <a:srgbClr val="000000"/>
                          </a:solidFill>
                          <a:latin typeface="MinionPro-Regular"/>
                        </a:rPr>
                        <m:t>A</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A</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A</m:t>
                      </m:r>
                      <m:r>
                        <m:rPr>
                          <m:nor/>
                        </m:rPr>
                        <a:rPr lang="en-US" sz="2000" b="0" i="0" dirty="0" smtClean="0">
                          <a:solidFill>
                            <a:srgbClr val="000000"/>
                          </a:solidFill>
                          <a:latin typeface="MinionPro-Regular"/>
                        </a:rPr>
                        <m:t>)]</m:t>
                      </m:r>
                    </m:oMath>
                  </m:oMathPara>
                </a14:m>
                <a:endParaRPr lang="en-US" sz="2000" dirty="0"/>
              </a:p>
            </p:txBody>
          </p:sp>
        </mc:Choice>
        <mc:Fallback xmlns="">
          <p:sp>
            <p:nvSpPr>
              <p:cNvPr id="14" name="CaixaDeTexto 13">
                <a:extLst>
                  <a:ext uri="{FF2B5EF4-FFF2-40B4-BE49-F238E27FC236}">
                    <a16:creationId xmlns:a16="http://schemas.microsoft.com/office/drawing/2014/main" id="{7A58CE16-4AC1-46E4-8D5D-652BC315639C}"/>
                  </a:ext>
                </a:extLst>
              </p:cNvPr>
              <p:cNvSpPr txBox="1">
                <a:spLocks noRot="1" noChangeAspect="1" noMove="1" noResize="1" noEditPoints="1" noAdjustHandles="1" noChangeArrowheads="1" noChangeShapeType="1" noTextEdit="1"/>
              </p:cNvSpPr>
              <p:nvPr/>
            </p:nvSpPr>
            <p:spPr>
              <a:xfrm>
                <a:off x="4028272" y="4076894"/>
                <a:ext cx="2742161" cy="307777"/>
              </a:xfrm>
              <a:prstGeom prst="rect">
                <a:avLst/>
              </a:prstGeom>
              <a:blipFill>
                <a:blip r:embed="rId4"/>
                <a:stretch>
                  <a:fillRect l="-1778" t="-4000" r="-3111"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D6B4039-21C5-4E41-BB93-BC07045128E4}"/>
                  </a:ext>
                </a:extLst>
              </p:cNvPr>
              <p:cNvSpPr txBox="1"/>
              <p:nvPr/>
            </p:nvSpPr>
            <p:spPr>
              <a:xfrm>
                <a:off x="3988618" y="4499654"/>
                <a:ext cx="48933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m:t>
                      </m:r>
                      <m:r>
                        <m:rPr>
                          <m:nor/>
                        </m:rPr>
                        <a:rPr lang="en-US" sz="2000" b="0" i="1" dirty="0" smtClean="0">
                          <a:solidFill>
                            <a:srgbClr val="000000"/>
                          </a:solidFill>
                          <a:latin typeface="MinionPro-Regular"/>
                        </a:rPr>
                        <m:t>1+1)/(1+1+6+2)=2/10=0.2</m:t>
                      </m:r>
                    </m:oMath>
                  </m:oMathPara>
                </a14:m>
                <a:endParaRPr lang="en-US" sz="2000" dirty="0"/>
              </a:p>
            </p:txBody>
          </p:sp>
        </mc:Choice>
        <mc:Fallback xmlns="">
          <p:sp>
            <p:nvSpPr>
              <p:cNvPr id="15" name="CaixaDeTexto 14">
                <a:extLst>
                  <a:ext uri="{FF2B5EF4-FFF2-40B4-BE49-F238E27FC236}">
                    <a16:creationId xmlns:a16="http://schemas.microsoft.com/office/drawing/2014/main" id="{3D6B4039-21C5-4E41-BB93-BC07045128E4}"/>
                  </a:ext>
                </a:extLst>
              </p:cNvPr>
              <p:cNvSpPr txBox="1">
                <a:spLocks noRot="1" noChangeAspect="1" noMove="1" noResize="1" noEditPoints="1" noAdjustHandles="1" noChangeArrowheads="1" noChangeShapeType="1" noTextEdit="1"/>
              </p:cNvSpPr>
              <p:nvPr/>
            </p:nvSpPr>
            <p:spPr>
              <a:xfrm>
                <a:off x="3988618" y="4499654"/>
                <a:ext cx="4893391" cy="307777"/>
              </a:xfrm>
              <a:prstGeom prst="rect">
                <a:avLst/>
              </a:prstGeom>
              <a:blipFill>
                <a:blip r:embed="rId5"/>
                <a:stretch>
                  <a:fillRect l="-747" t="-3922" r="-14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878131B-71C7-427F-87A4-00A289D9CFBB}"/>
                  </a:ext>
                </a:extLst>
              </p:cNvPr>
              <p:cNvSpPr txBox="1"/>
              <p:nvPr/>
            </p:nvSpPr>
            <p:spPr>
              <a:xfrm>
                <a:off x="4028272" y="4931303"/>
                <a:ext cx="56980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m:t>
                      </m:r>
                      <m:r>
                        <m:rPr>
                          <m:nor/>
                        </m:rPr>
                        <a:rPr lang="en-US" sz="2000" b="0" i="1" dirty="0" smtClean="0">
                          <a:solidFill>
                            <a:srgbClr val="000000"/>
                          </a:solidFill>
                          <a:latin typeface="MinionPro-Regular"/>
                        </a:rPr>
                        <m:t>2+1)/(1+1+6+2)=3/10=0.3</m:t>
                      </m:r>
                    </m:oMath>
                  </m:oMathPara>
                </a14:m>
                <a:endParaRPr lang="en-US" sz="2000" dirty="0"/>
              </a:p>
            </p:txBody>
          </p:sp>
        </mc:Choice>
        <mc:Fallback xmlns="">
          <p:sp>
            <p:nvSpPr>
              <p:cNvPr id="16" name="CaixaDeTexto 15">
                <a:extLst>
                  <a:ext uri="{FF2B5EF4-FFF2-40B4-BE49-F238E27FC236}">
                    <a16:creationId xmlns:a16="http://schemas.microsoft.com/office/drawing/2014/main" id="{9878131B-71C7-427F-87A4-00A289D9CFBB}"/>
                  </a:ext>
                </a:extLst>
              </p:cNvPr>
              <p:cNvSpPr txBox="1">
                <a:spLocks noRot="1" noChangeAspect="1" noMove="1" noResize="1" noEditPoints="1" noAdjustHandles="1" noChangeArrowheads="1" noChangeShapeType="1" noTextEdit="1"/>
              </p:cNvSpPr>
              <p:nvPr/>
            </p:nvSpPr>
            <p:spPr>
              <a:xfrm>
                <a:off x="4028272" y="4931303"/>
                <a:ext cx="5698098" cy="307777"/>
              </a:xfrm>
              <a:prstGeom prst="rect">
                <a:avLst/>
              </a:prstGeom>
              <a:blipFill>
                <a:blip r:embed="rId6"/>
                <a:stretch>
                  <a:fillRect l="-642" t="-4000" r="-107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A0A5192-2320-474A-B31D-2178883D08DF}"/>
                  </a:ext>
                </a:extLst>
              </p:cNvPr>
              <p:cNvSpPr txBox="1"/>
              <p:nvPr/>
            </p:nvSpPr>
            <p:spPr>
              <a:xfrm>
                <a:off x="3988618" y="5383876"/>
                <a:ext cx="71153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u="sng" smtClean="0">
                          <a:latin typeface="Cambria Math" panose="02040503050406030204" pitchFamily="18" charset="0"/>
                        </a:rPr>
                        <m:t>𝑝</m:t>
                      </m:r>
                      <m:d>
                        <m:dPr>
                          <m:ctrlPr>
                            <a:rPr lang="en-US" sz="2000" b="0" i="1" u="sng" smtClean="0">
                              <a:latin typeface="Cambria Math" panose="02040503050406030204" pitchFamily="18" charset="0"/>
                            </a:rPr>
                          </m:ctrlPr>
                        </m:dPr>
                        <m:e>
                          <m:r>
                            <m:rPr>
                              <m:nor/>
                            </m:rPr>
                            <a:rPr lang="en-US" sz="2000" b="1" u="sng" dirty="0">
                              <a:solidFill>
                                <a:srgbClr val="002060"/>
                              </a:solidFill>
                            </a:rPr>
                            <m:t>𝑈𝑠𝑒𝑟</m:t>
                          </m:r>
                          <m:r>
                            <m:rPr>
                              <m:nor/>
                            </m:rPr>
                            <a:rPr lang="en-US" sz="2000" b="1" u="sng" dirty="0">
                              <a:solidFill>
                                <a:srgbClr val="002060"/>
                              </a:solidFill>
                            </a:rPr>
                            <m:t>=′</m:t>
                          </m:r>
                          <m:r>
                            <m:rPr>
                              <m:nor/>
                            </m:rPr>
                            <a:rPr lang="en-US" sz="2000" b="1" u="sng" dirty="0">
                              <a:solidFill>
                                <a:srgbClr val="002060"/>
                              </a:solidFill>
                            </a:rPr>
                            <m:t>hahis</m:t>
                          </m:r>
                          <m:r>
                            <m:rPr>
                              <m:nor/>
                            </m:rPr>
                            <a:rPr lang="en-US" sz="2000" b="1" u="sng" dirty="0">
                              <a:solidFill>
                                <a:srgbClr val="002060"/>
                              </a:solidFill>
                            </a:rPr>
                            <m:t>′</m:t>
                          </m:r>
                          <m:r>
                            <a:rPr lang="en-US" sz="2000" b="1" i="1" u="sng" dirty="0" smtClean="0">
                              <a:solidFill>
                                <a:srgbClr val="002060"/>
                              </a:solidFill>
                              <a:latin typeface="Cambria Math" panose="02040503050406030204" pitchFamily="18" charset="0"/>
                              <a:ea typeface="Cambria Math" panose="02040503050406030204" pitchFamily="18" charset="0"/>
                            </a:rPr>
                            <m:t>∩</m:t>
                          </m:r>
                          <m:r>
                            <m:rPr>
                              <m:nor/>
                            </m:rPr>
                            <a:rPr lang="en-US" sz="2000" b="1" i="1" u="sng" dirty="0" smtClean="0">
                              <a:solidFill>
                                <a:srgbClr val="002060"/>
                              </a:solidFill>
                              <a:latin typeface="Cambria Math" panose="02040503050406030204" pitchFamily="18" charset="0"/>
                              <a:ea typeface="Cambria Math" panose="02040503050406030204" pitchFamily="18" charset="0"/>
                            </a:rPr>
                            <m:t> </m:t>
                          </m:r>
                          <m:r>
                            <m:rPr>
                              <m:nor/>
                            </m:rPr>
                            <a:rPr lang="en-US" sz="2000" b="1" i="1" u="sng" dirty="0">
                              <a:solidFill>
                                <a:srgbClr val="002060"/>
                              </a:solidFill>
                            </a:rPr>
                            <m:t>IP</m:t>
                          </m:r>
                          <m:r>
                            <m:rPr>
                              <m:nor/>
                            </m:rPr>
                            <a:rPr lang="en-US" sz="2000" b="1" i="1" u="sng" dirty="0">
                              <a:solidFill>
                                <a:srgbClr val="002060"/>
                              </a:solidFill>
                            </a:rPr>
                            <m:t>=′14.139.187.130′ </m:t>
                          </m:r>
                        </m:e>
                      </m:d>
                      <m:r>
                        <a:rPr lang="en-US" sz="2000" b="0" i="1" u="sng" smtClean="0">
                          <a:latin typeface="Cambria Math" panose="02040503050406030204" pitchFamily="18" charset="0"/>
                        </a:rPr>
                        <m:t>=</m:t>
                      </m:r>
                      <m:r>
                        <m:rPr>
                          <m:nor/>
                        </m:rPr>
                        <a:rPr lang="en-US" sz="2000" b="0" i="1" u="sng" smtClean="0">
                          <a:latin typeface="Cambria Math" panose="02040503050406030204" pitchFamily="18" charset="0"/>
                        </a:rPr>
                        <m:t>(</m:t>
                      </m:r>
                      <m:r>
                        <m:rPr>
                          <m:nor/>
                        </m:rPr>
                        <a:rPr lang="en-US" sz="2000" b="0" i="1" u="sng" dirty="0" smtClean="0">
                          <a:solidFill>
                            <a:srgbClr val="000000"/>
                          </a:solidFill>
                          <a:latin typeface="MinionPro-Regular"/>
                        </a:rPr>
                        <m:t>1)/(1+1+6+2)=1/10=0.1</m:t>
                      </m:r>
                    </m:oMath>
                  </m:oMathPara>
                </a14:m>
                <a:endParaRPr lang="en-US" sz="2000" u="sng" dirty="0"/>
              </a:p>
            </p:txBody>
          </p:sp>
        </mc:Choice>
        <mc:Fallback xmlns="">
          <p:sp>
            <p:nvSpPr>
              <p:cNvPr id="17" name="CaixaDeTexto 16">
                <a:extLst>
                  <a:ext uri="{FF2B5EF4-FFF2-40B4-BE49-F238E27FC236}">
                    <a16:creationId xmlns:a16="http://schemas.microsoft.com/office/drawing/2014/main" id="{8A0A5192-2320-474A-B31D-2178883D08DF}"/>
                  </a:ext>
                </a:extLst>
              </p:cNvPr>
              <p:cNvSpPr txBox="1">
                <a:spLocks noRot="1" noChangeAspect="1" noMove="1" noResize="1" noEditPoints="1" noAdjustHandles="1" noChangeArrowheads="1" noChangeShapeType="1" noTextEdit="1"/>
              </p:cNvSpPr>
              <p:nvPr/>
            </p:nvSpPr>
            <p:spPr>
              <a:xfrm>
                <a:off x="3988618" y="5383876"/>
                <a:ext cx="7115346" cy="307777"/>
              </a:xfrm>
              <a:prstGeom prst="rect">
                <a:avLst/>
              </a:prstGeom>
              <a:blipFill>
                <a:blip r:embed="rId7"/>
                <a:stretch>
                  <a:fillRect l="-428" t="-3922" r="-771" b="-33333"/>
                </a:stretch>
              </a:blipFill>
            </p:spPr>
            <p:txBody>
              <a:bodyPr/>
              <a:lstStyle/>
              <a:p>
                <a:r>
                  <a:rPr lang="en-US">
                    <a:noFill/>
                  </a:rPr>
                  <a:t> </a:t>
                </a:r>
              </a:p>
            </p:txBody>
          </p:sp>
        </mc:Fallback>
      </mc:AlternateContent>
    </p:spTree>
    <p:extLst>
      <p:ext uri="{BB962C8B-B14F-4D97-AF65-F5344CB8AC3E}">
        <p14:creationId xmlns:p14="http://schemas.microsoft.com/office/powerpoint/2010/main" val="19822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2000"/>
                                        <p:tgtEl>
                                          <p:spTgt spid="12"/>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heel(1)">
                                      <p:cBhvr>
                                        <p:cTn id="41" dur="2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2" grpId="0" animBg="1"/>
      <p:bldP spid="13" grpId="0" animBg="1"/>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000000"/>
                </a:solidFill>
                <a:effectLst/>
                <a:latin typeface="MinionPro-Regular"/>
              </a:rPr>
              <a:t>Suppose that we have a user (u=u) that log in using an IP address (x=X). </a:t>
            </a:r>
          </a:p>
          <a:p>
            <a:pPr algn="just"/>
            <a:r>
              <a:rPr lang="en-US" sz="2400" b="0" i="1" dirty="0">
                <a:solidFill>
                  <a:srgbClr val="FF0000"/>
                </a:solidFill>
                <a:effectLst/>
                <a:latin typeface="MinionPro-Regular"/>
              </a:rPr>
              <a:t>How likely is the user ‘'</a:t>
            </a:r>
            <a:r>
              <a:rPr lang="en-US" sz="2400" b="0" i="1" dirty="0" err="1">
                <a:solidFill>
                  <a:srgbClr val="FF0000"/>
                </a:solidFill>
                <a:effectLst/>
                <a:latin typeface="MinionPro-Regular"/>
              </a:rPr>
              <a:t>hahis</a:t>
            </a:r>
            <a:r>
              <a:rPr lang="en-US" sz="2400" b="0" i="1" dirty="0">
                <a:solidFill>
                  <a:srgbClr val="FF0000"/>
                </a:solidFill>
                <a:effectLst/>
                <a:latin typeface="MinionPro-Regular"/>
              </a:rPr>
              <a:t>’ log in using an IP='14.139.187.130'?</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0971B63-AA2D-4CF3-9CE7-F277F72B4172}"/>
                  </a:ext>
                </a:extLst>
              </p:cNvPr>
              <p:cNvSpPr txBox="1"/>
              <p:nvPr/>
            </p:nvSpPr>
            <p:spPr>
              <a:xfrm>
                <a:off x="394094" y="4805773"/>
                <a:ext cx="5171993" cy="307777"/>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m:t>
                          </m:r>
                        </m:fName>
                        <m:e>
                          <m:d>
                            <m:dPr>
                              <m:ctrlPr>
                                <a:rPr lang="en-US" sz="2000" b="0" i="1" smtClean="0">
                                  <a:latin typeface="Cambria Math" panose="02040503050406030204" pitchFamily="18" charset="0"/>
                                </a:rPr>
                              </m:ctrlPr>
                            </m:dPr>
                            <m:e>
                              <m:r>
                                <a:rPr lang="en-US" sz="2000" i="1">
                                  <a:latin typeface="Cambria Math" panose="02040503050406030204" pitchFamily="18" charset="0"/>
                                </a:rPr>
                                <m:t>𝑈𝑠𝑒𝑟</m:t>
                              </m:r>
                              <m:r>
                                <a:rPr lang="en-US" sz="2000" i="1">
                                  <a:latin typeface="Cambria Math" panose="02040503050406030204" pitchFamily="18" charset="0"/>
                                </a:rPr>
                                <m:t>=</m:t>
                              </m:r>
                              <m:r>
                                <m:rPr>
                                  <m:nor/>
                                </m:rPr>
                                <a:rPr lang="en-US" sz="2000" i="1" dirty="0">
                                  <a:solidFill>
                                    <a:srgbClr val="FF0000"/>
                                  </a:solidFill>
                                  <a:latin typeface="MinionPro-Regular"/>
                                </a:rPr>
                                <m:t>′</m:t>
                              </m:r>
                              <m:r>
                                <m:rPr>
                                  <m:nor/>
                                </m:rPr>
                                <a:rPr lang="en-US" sz="2000" i="1" dirty="0">
                                  <a:solidFill>
                                    <a:srgbClr val="FF0000"/>
                                  </a:solidFill>
                                  <a:latin typeface="MinionPro-Regular"/>
                                </a:rPr>
                                <m:t>hahis</m:t>
                              </m:r>
                              <m:r>
                                <a:rPr lang="en-US" sz="2000" b="0" i="1" dirty="0" smtClean="0">
                                  <a:solidFill>
                                    <a:srgbClr val="FF0000"/>
                                  </a:solidFill>
                                  <a:latin typeface="Cambria Math" panose="02040503050406030204" pitchFamily="18" charset="0"/>
                                </a:rPr>
                                <m:t>′</m:t>
                              </m:r>
                            </m:e>
                            <m:e>
                              <m:r>
                                <a:rPr lang="en-US" sz="2000" b="0" i="1" smtClean="0">
                                  <a:latin typeface="Cambria Math" panose="02040503050406030204" pitchFamily="18" charset="0"/>
                                </a:rPr>
                                <m:t> </m:t>
                              </m:r>
                              <m:r>
                                <a:rPr lang="en-US" sz="2000" b="0" i="1" smtClean="0">
                                  <a:latin typeface="Cambria Math" panose="02040503050406030204" pitchFamily="18" charset="0"/>
                                </a:rPr>
                                <m:t>𝐼𝑃</m:t>
                              </m:r>
                              <m:r>
                                <a:rPr lang="en-US" sz="2000" b="0" i="1" smtClean="0">
                                  <a:latin typeface="Cambria Math" panose="02040503050406030204" pitchFamily="18" charset="0"/>
                                </a:rPr>
                                <m:t>=</m:t>
                              </m:r>
                              <m:r>
                                <m:rPr>
                                  <m:nor/>
                                </m:rPr>
                                <a:rPr lang="en-US" sz="2000" i="1" dirty="0">
                                  <a:solidFill>
                                    <a:srgbClr val="FF0000"/>
                                  </a:solidFill>
                                  <a:latin typeface="MinionPro-Regular"/>
                                </a:rPr>
                                <m:t>′14.139.187.130′</m:t>
                              </m:r>
                            </m:e>
                          </m:d>
                        </m:e>
                      </m:func>
                      <m:r>
                        <a:rPr lang="en-US" sz="2000" b="0" i="1" smtClean="0">
                          <a:latin typeface="Cambria Math" panose="02040503050406030204" pitchFamily="18" charset="0"/>
                        </a:rPr>
                        <m:t>= ???</m:t>
                      </m:r>
                    </m:oMath>
                  </m:oMathPara>
                </a14:m>
                <a:endParaRPr lang="en-US" sz="2000" dirty="0"/>
              </a:p>
            </p:txBody>
          </p:sp>
        </mc:Choice>
        <mc:Fallback xmlns="">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394094" y="4805773"/>
                <a:ext cx="5171993" cy="307777"/>
              </a:xfrm>
              <a:prstGeom prst="rect">
                <a:avLst/>
              </a:prstGeom>
              <a:blipFill>
                <a:blip r:embed="rId2"/>
                <a:stretch>
                  <a:fillRect l="-588" r="-588" b="-2075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D6B4039-21C5-4E41-BB93-BC07045128E4}"/>
                  </a:ext>
                </a:extLst>
              </p:cNvPr>
              <p:cNvSpPr txBox="1"/>
              <p:nvPr/>
            </p:nvSpPr>
            <p:spPr>
              <a:xfrm>
                <a:off x="437760" y="3398132"/>
                <a:ext cx="2415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e>
                      </m:d>
                      <m:r>
                        <a:rPr lang="en-US" sz="2000" b="0" i="1" smtClean="0">
                          <a:latin typeface="Cambria Math" panose="02040503050406030204" pitchFamily="18" charset="0"/>
                        </a:rPr>
                        <m:t>=</m:t>
                      </m:r>
                      <m:r>
                        <m:rPr>
                          <m:nor/>
                        </m:rPr>
                        <a:rPr lang="en-US" sz="2000" b="0" i="1" dirty="0" smtClean="0">
                          <a:solidFill>
                            <a:srgbClr val="000000"/>
                          </a:solidFill>
                          <a:latin typeface="MinionPro-Regular"/>
                        </a:rPr>
                        <m:t>0.2</m:t>
                      </m:r>
                    </m:oMath>
                  </m:oMathPara>
                </a14:m>
                <a:endParaRPr lang="en-US" sz="2000" dirty="0"/>
              </a:p>
            </p:txBody>
          </p:sp>
        </mc:Choice>
        <mc:Fallback xmlns="">
          <p:sp>
            <p:nvSpPr>
              <p:cNvPr id="15" name="CaixaDeTexto 14">
                <a:extLst>
                  <a:ext uri="{FF2B5EF4-FFF2-40B4-BE49-F238E27FC236}">
                    <a16:creationId xmlns:a16="http://schemas.microsoft.com/office/drawing/2014/main" id="{3D6B4039-21C5-4E41-BB93-BC07045128E4}"/>
                  </a:ext>
                </a:extLst>
              </p:cNvPr>
              <p:cNvSpPr txBox="1">
                <a:spLocks noRot="1" noChangeAspect="1" noMove="1" noResize="1" noEditPoints="1" noAdjustHandles="1" noChangeArrowheads="1" noChangeShapeType="1" noTextEdit="1"/>
              </p:cNvSpPr>
              <p:nvPr/>
            </p:nvSpPr>
            <p:spPr>
              <a:xfrm>
                <a:off x="437760" y="3398132"/>
                <a:ext cx="2415148" cy="307777"/>
              </a:xfrm>
              <a:prstGeom prst="rect">
                <a:avLst/>
              </a:prstGeom>
              <a:blipFill>
                <a:blip r:embed="rId3"/>
                <a:stretch>
                  <a:fillRect l="-2020" r="-2020"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878131B-71C7-427F-87A4-00A289D9CFBB}"/>
                  </a:ext>
                </a:extLst>
              </p:cNvPr>
              <p:cNvSpPr txBox="1"/>
              <p:nvPr/>
            </p:nvSpPr>
            <p:spPr>
              <a:xfrm>
                <a:off x="437760" y="3763298"/>
                <a:ext cx="321023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dirty="0" smtClean="0">
                          <a:solidFill>
                            <a:srgbClr val="000000"/>
                          </a:solidFill>
                          <a:latin typeface="MinionPro-Regular"/>
                        </a:rPr>
                        <m:t>0.3</m:t>
                      </m:r>
                    </m:oMath>
                  </m:oMathPara>
                </a14:m>
                <a:endParaRPr lang="en-US" sz="2000" dirty="0"/>
              </a:p>
            </p:txBody>
          </p:sp>
        </mc:Choice>
        <mc:Fallback xmlns="">
          <p:sp>
            <p:nvSpPr>
              <p:cNvPr id="16" name="CaixaDeTexto 15">
                <a:extLst>
                  <a:ext uri="{FF2B5EF4-FFF2-40B4-BE49-F238E27FC236}">
                    <a16:creationId xmlns:a16="http://schemas.microsoft.com/office/drawing/2014/main" id="{9878131B-71C7-427F-87A4-00A289D9CFBB}"/>
                  </a:ext>
                </a:extLst>
              </p:cNvPr>
              <p:cNvSpPr txBox="1">
                <a:spLocks noRot="1" noChangeAspect="1" noMove="1" noResize="1" noEditPoints="1" noAdjustHandles="1" noChangeArrowheads="1" noChangeShapeType="1" noTextEdit="1"/>
              </p:cNvSpPr>
              <p:nvPr/>
            </p:nvSpPr>
            <p:spPr>
              <a:xfrm>
                <a:off x="437760" y="3763298"/>
                <a:ext cx="3210238" cy="307777"/>
              </a:xfrm>
              <a:prstGeom prst="rect">
                <a:avLst/>
              </a:prstGeom>
              <a:blipFill>
                <a:blip r:embed="rId4"/>
                <a:stretch>
                  <a:fillRect l="-1521" r="-152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A0A5192-2320-474A-B31D-2178883D08DF}"/>
                  </a:ext>
                </a:extLst>
              </p:cNvPr>
              <p:cNvSpPr txBox="1"/>
              <p:nvPr/>
            </p:nvSpPr>
            <p:spPr>
              <a:xfrm>
                <a:off x="394094" y="4178897"/>
                <a:ext cx="49176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r>
                            <a:rPr lang="en-US" sz="2000" b="1" i="1" dirty="0" smtClean="0">
                              <a:solidFill>
                                <a:srgbClr val="002060"/>
                              </a:solidFill>
                              <a:latin typeface="Cambria Math" panose="02040503050406030204" pitchFamily="18" charset="0"/>
                              <a:ea typeface="Cambria Math" panose="02040503050406030204" pitchFamily="18" charset="0"/>
                            </a:rPr>
                            <m:t>∩</m:t>
                          </m:r>
                          <m:r>
                            <m:rPr>
                              <m:nor/>
                            </m:rPr>
                            <a:rPr lang="en-US" sz="2000" b="1" i="1" dirty="0" smtClean="0">
                              <a:solidFill>
                                <a:srgbClr val="002060"/>
                              </a:solidFill>
                              <a:latin typeface="Cambria Math" panose="02040503050406030204" pitchFamily="18" charset="0"/>
                              <a:ea typeface="Cambria Math" panose="02040503050406030204" pitchFamily="18" charset="0"/>
                            </a:rPr>
                            <m:t> </m:t>
                          </m:r>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0.1</m:t>
                      </m:r>
                    </m:oMath>
                  </m:oMathPara>
                </a14:m>
                <a:endParaRPr lang="en-US" sz="2000" dirty="0"/>
              </a:p>
            </p:txBody>
          </p:sp>
        </mc:Choice>
        <mc:Fallback xmlns="">
          <p:sp>
            <p:nvSpPr>
              <p:cNvPr id="17" name="CaixaDeTexto 16">
                <a:extLst>
                  <a:ext uri="{FF2B5EF4-FFF2-40B4-BE49-F238E27FC236}">
                    <a16:creationId xmlns:a16="http://schemas.microsoft.com/office/drawing/2014/main" id="{8A0A5192-2320-474A-B31D-2178883D08DF}"/>
                  </a:ext>
                </a:extLst>
              </p:cNvPr>
              <p:cNvSpPr txBox="1">
                <a:spLocks noRot="1" noChangeAspect="1" noMove="1" noResize="1" noEditPoints="1" noAdjustHandles="1" noChangeArrowheads="1" noChangeShapeType="1" noTextEdit="1"/>
              </p:cNvSpPr>
              <p:nvPr/>
            </p:nvSpPr>
            <p:spPr>
              <a:xfrm>
                <a:off x="394094" y="4178897"/>
                <a:ext cx="4917628" cy="307777"/>
              </a:xfrm>
              <a:prstGeom prst="rect">
                <a:avLst/>
              </a:prstGeom>
              <a:blipFill>
                <a:blip r:embed="rId5"/>
                <a:stretch>
                  <a:fillRect l="-744" r="-620" b="-26000"/>
                </a:stretch>
              </a:blipFill>
            </p:spPr>
            <p:txBody>
              <a:bodyPr/>
              <a:lstStyle/>
              <a:p>
                <a:r>
                  <a:rPr lang="en-US">
                    <a:noFill/>
                  </a:rPr>
                  <a:t> </a:t>
                </a:r>
              </a:p>
            </p:txBody>
          </p:sp>
        </mc:Fallback>
      </mc:AlternateContent>
      <p:sp>
        <p:nvSpPr>
          <p:cNvPr id="7" name="Seta: para a Direita 6">
            <a:extLst>
              <a:ext uri="{FF2B5EF4-FFF2-40B4-BE49-F238E27FC236}">
                <a16:creationId xmlns:a16="http://schemas.microsoft.com/office/drawing/2014/main" id="{E1522F50-AA3B-4EB6-882A-B186F13894B3}"/>
              </a:ext>
            </a:extLst>
          </p:cNvPr>
          <p:cNvSpPr/>
          <p:nvPr/>
        </p:nvSpPr>
        <p:spPr>
          <a:xfrm>
            <a:off x="5735548" y="4705187"/>
            <a:ext cx="720903" cy="523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B474814-C456-44C4-BACE-2EEEA690F5DD}"/>
                  </a:ext>
                </a:extLst>
              </p:cNvPr>
              <p:cNvSpPr txBox="1"/>
              <p:nvPr/>
            </p:nvSpPr>
            <p:spPr>
              <a:xfrm>
                <a:off x="7180223" y="3994639"/>
                <a:ext cx="2263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P</m:t>
                      </m:r>
                      <m:r>
                        <m:rPr>
                          <m:nor/>
                        </m:rPr>
                        <a:rPr lang="en-US"/>
                        <m:t>(</m:t>
                      </m:r>
                      <m:r>
                        <m:rPr>
                          <m:nor/>
                        </m:rPr>
                        <a:rPr lang="en-US"/>
                        <m:t>A</m:t>
                      </m:r>
                      <m:r>
                        <m:rPr>
                          <m:nor/>
                        </m:rPr>
                        <a:rPr lang="en-US"/>
                        <m:t>|</m:t>
                      </m:r>
                      <m:r>
                        <m:rPr>
                          <m:nor/>
                        </m:rPr>
                        <a:rPr lang="en-US"/>
                        <m:t>B</m:t>
                      </m:r>
                      <m:r>
                        <m:rPr>
                          <m:nor/>
                        </m:rPr>
                        <a:rPr lang="en-US"/>
                        <m:t>) = </m:t>
                      </m:r>
                      <m:r>
                        <m:rPr>
                          <m:nor/>
                        </m:rPr>
                        <a:rPr lang="en-US"/>
                        <m:t>P</m:t>
                      </m:r>
                      <m:r>
                        <m:rPr>
                          <m:nor/>
                        </m:rPr>
                        <a:rPr lang="en-US"/>
                        <m:t>(</m:t>
                      </m:r>
                      <m:r>
                        <m:rPr>
                          <m:nor/>
                        </m:rPr>
                        <a:rPr lang="en-US"/>
                        <m:t>A</m:t>
                      </m:r>
                      <m:r>
                        <m:rPr>
                          <m:nor/>
                        </m:rPr>
                        <a:rPr lang="en-US"/>
                        <m:t> ∩ </m:t>
                      </m:r>
                      <m:r>
                        <m:rPr>
                          <m:nor/>
                        </m:rPr>
                        <a:rPr lang="en-US"/>
                        <m:t>B</m:t>
                      </m:r>
                      <m:r>
                        <m:rPr>
                          <m:nor/>
                        </m:rPr>
                        <a:rPr lang="en-US"/>
                        <m:t>) / </m:t>
                      </m:r>
                      <m:r>
                        <m:rPr>
                          <m:nor/>
                        </m:rPr>
                        <a:rPr lang="en-US"/>
                        <m:t>P</m:t>
                      </m:r>
                      <m:r>
                        <m:rPr>
                          <m:nor/>
                        </m:rPr>
                        <a:rPr lang="en-US"/>
                        <m:t>(</m:t>
                      </m:r>
                      <m:r>
                        <m:rPr>
                          <m:nor/>
                        </m:rPr>
                        <a:rPr lang="en-US"/>
                        <m:t>B</m:t>
                      </m:r>
                      <m:r>
                        <m:rPr>
                          <m:nor/>
                        </m:rPr>
                        <a:rPr lang="en-US"/>
                        <m:t>)</m:t>
                      </m:r>
                    </m:oMath>
                  </m:oMathPara>
                </a14:m>
                <a:endParaRPr lang="en-US" sz="2000" dirty="0"/>
              </a:p>
            </p:txBody>
          </p:sp>
        </mc:Choice>
        <mc:Fallback xmlns="">
          <p:sp>
            <p:nvSpPr>
              <p:cNvPr id="18" name="CaixaDeTexto 17">
                <a:extLst>
                  <a:ext uri="{FF2B5EF4-FFF2-40B4-BE49-F238E27FC236}">
                    <a16:creationId xmlns:a16="http://schemas.microsoft.com/office/drawing/2014/main" id="{AB474814-C456-44C4-BACE-2EEEA690F5DD}"/>
                  </a:ext>
                </a:extLst>
              </p:cNvPr>
              <p:cNvSpPr txBox="1">
                <a:spLocks noRot="1" noChangeAspect="1" noMove="1" noResize="1" noEditPoints="1" noAdjustHandles="1" noChangeArrowheads="1" noChangeShapeType="1" noTextEdit="1"/>
              </p:cNvSpPr>
              <p:nvPr/>
            </p:nvSpPr>
            <p:spPr>
              <a:xfrm>
                <a:off x="7180223" y="3994639"/>
                <a:ext cx="2263440" cy="276999"/>
              </a:xfrm>
              <a:prstGeom prst="rect">
                <a:avLst/>
              </a:prstGeom>
              <a:blipFill>
                <a:blip r:embed="rId6"/>
                <a:stretch>
                  <a:fillRect l="-3235" t="-4348" r="-323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2C4C99B-5BB1-4F9E-8D3F-71F6DC890BB2}"/>
                  </a:ext>
                </a:extLst>
              </p:cNvPr>
              <p:cNvSpPr txBox="1"/>
              <p:nvPr/>
            </p:nvSpPr>
            <p:spPr>
              <a:xfrm>
                <a:off x="6557480" y="4786603"/>
                <a:ext cx="5473871" cy="276999"/>
              </a:xfrm>
              <a:prstGeom prst="rect">
                <a:avLst/>
              </a:prstGeom>
              <a:noFill/>
            </p:spPr>
            <p:txBody>
              <a:bodyPr wrap="none" lIns="0" tIns="0" rIns="0" bIns="0" rtlCol="0">
                <a:spAutoFit/>
              </a:bodyPr>
              <a:lstStyle/>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m:t>
                        </m:r>
                      </m:fName>
                      <m:e>
                        <m:d>
                          <m:dPr>
                            <m:ctrlPr>
                              <a:rPr lang="en-US" i="1">
                                <a:latin typeface="Cambria Math" panose="02040503050406030204" pitchFamily="18" charset="0"/>
                              </a:rPr>
                            </m:ctrlPr>
                          </m:dPr>
                          <m:e>
                            <m:r>
                              <a:rPr lang="en-US" i="1">
                                <a:latin typeface="Cambria Math" panose="02040503050406030204" pitchFamily="18" charset="0"/>
                              </a:rPr>
                              <m:t>𝑈𝑠𝑒𝑟</m:t>
                            </m:r>
                            <m:r>
                              <a:rPr lang="en-US" i="1">
                                <a:latin typeface="Cambria Math" panose="02040503050406030204" pitchFamily="18" charset="0"/>
                              </a:rPr>
                              <m:t>=</m:t>
                            </m:r>
                            <m:r>
                              <m:rPr>
                                <m:nor/>
                              </m:rPr>
                              <a:rPr lang="en-US" i="1" dirty="0">
                                <a:solidFill>
                                  <a:srgbClr val="FF0000"/>
                                </a:solidFill>
                                <a:latin typeface="MinionPro-Regular"/>
                              </a:rPr>
                              <m:t>′</m:t>
                            </m:r>
                            <m:r>
                              <m:rPr>
                                <m:nor/>
                              </m:rPr>
                              <a:rPr lang="en-US" i="1" dirty="0">
                                <a:solidFill>
                                  <a:srgbClr val="FF0000"/>
                                </a:solidFill>
                                <a:latin typeface="MinionPro-Regular"/>
                              </a:rPr>
                              <m:t>hahis</m:t>
                            </m:r>
                            <m:r>
                              <a:rPr lang="en-US" i="1" dirty="0">
                                <a:solidFill>
                                  <a:srgbClr val="FF0000"/>
                                </a:solidFill>
                                <a:latin typeface="Cambria Math" panose="02040503050406030204" pitchFamily="18" charset="0"/>
                              </a:rPr>
                              <m:t>′</m:t>
                            </m:r>
                          </m:e>
                          <m:e>
                            <m:r>
                              <a:rPr lang="en-US" i="1">
                                <a:latin typeface="Cambria Math" panose="02040503050406030204" pitchFamily="18" charset="0"/>
                              </a:rPr>
                              <m:t> </m:t>
                            </m:r>
                            <m:r>
                              <a:rPr lang="en-US" i="1">
                                <a:latin typeface="Cambria Math" panose="02040503050406030204" pitchFamily="18" charset="0"/>
                              </a:rPr>
                              <m:t>𝐼𝑃</m:t>
                            </m:r>
                            <m:r>
                              <a:rPr lang="en-US" i="1">
                                <a:latin typeface="Cambria Math" panose="02040503050406030204" pitchFamily="18" charset="0"/>
                              </a:rPr>
                              <m:t>=</m:t>
                            </m:r>
                            <m:r>
                              <m:rPr>
                                <m:nor/>
                              </m:rPr>
                              <a:rPr lang="en-US" i="1" dirty="0">
                                <a:solidFill>
                                  <a:srgbClr val="FF0000"/>
                                </a:solidFill>
                                <a:latin typeface="MinionPro-Regular"/>
                              </a:rPr>
                              <m:t>′14.139.187.130′</m:t>
                            </m:r>
                          </m:e>
                        </m:d>
                      </m:e>
                    </m:func>
                  </m:oMath>
                </a14:m>
                <a:r>
                  <a:rPr lang="en-US" dirty="0"/>
                  <a:t> = 0.1/0.3 = 0.33</a:t>
                </a:r>
              </a:p>
            </p:txBody>
          </p:sp>
        </mc:Choice>
        <mc:Fallback xmlns="">
          <p:sp>
            <p:nvSpPr>
              <p:cNvPr id="10" name="CaixaDeTexto 9">
                <a:extLst>
                  <a:ext uri="{FF2B5EF4-FFF2-40B4-BE49-F238E27FC236}">
                    <a16:creationId xmlns:a16="http://schemas.microsoft.com/office/drawing/2014/main" id="{A2C4C99B-5BB1-4F9E-8D3F-71F6DC890BB2}"/>
                  </a:ext>
                </a:extLst>
              </p:cNvPr>
              <p:cNvSpPr txBox="1">
                <a:spLocks noRot="1" noChangeAspect="1" noMove="1" noResize="1" noEditPoints="1" noAdjustHandles="1" noChangeArrowheads="1" noChangeShapeType="1" noTextEdit="1"/>
              </p:cNvSpPr>
              <p:nvPr/>
            </p:nvSpPr>
            <p:spPr>
              <a:xfrm>
                <a:off x="6557480" y="4786603"/>
                <a:ext cx="5473871" cy="276999"/>
              </a:xfrm>
              <a:prstGeom prst="rect">
                <a:avLst/>
              </a:prstGeom>
              <a:blipFill>
                <a:blip r:embed="rId7"/>
                <a:stretch>
                  <a:fillRect l="-1559" t="-28261" r="-1670" b="-50000"/>
                </a:stretch>
              </a:blipFill>
            </p:spPr>
            <p:txBody>
              <a:bodyPr/>
              <a:lstStyle/>
              <a:p>
                <a:r>
                  <a:rPr lang="en-US">
                    <a:noFill/>
                  </a:rPr>
                  <a:t> </a:t>
                </a:r>
              </a:p>
            </p:txBody>
          </p:sp>
        </mc:Fallback>
      </mc:AlternateContent>
      <p:pic>
        <p:nvPicPr>
          <p:cNvPr id="20" name="Imagem 19">
            <a:extLst>
              <a:ext uri="{FF2B5EF4-FFF2-40B4-BE49-F238E27FC236}">
                <a16:creationId xmlns:a16="http://schemas.microsoft.com/office/drawing/2014/main" id="{3937F5DF-9600-4878-B33A-36D0E816959B}"/>
              </a:ext>
            </a:extLst>
          </p:cNvPr>
          <p:cNvPicPr>
            <a:picLocks noChangeAspect="1"/>
          </p:cNvPicPr>
          <p:nvPr/>
        </p:nvPicPr>
        <p:blipFill rotWithShape="1">
          <a:blip r:embed="rId8"/>
          <a:srcRect l="2132"/>
          <a:stretch/>
        </p:blipFill>
        <p:spPr>
          <a:xfrm>
            <a:off x="5943600" y="839950"/>
            <a:ext cx="5373712" cy="2986381"/>
          </a:xfrm>
          <a:prstGeom prst="rect">
            <a:avLst/>
          </a:prstGeom>
        </p:spPr>
      </p:pic>
    </p:spTree>
    <p:extLst>
      <p:ext uri="{BB962C8B-B14F-4D97-AF65-F5344CB8AC3E}">
        <p14:creationId xmlns:p14="http://schemas.microsoft.com/office/powerpoint/2010/main" val="9774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4D668EB-2ECD-43A6-ADB4-3D973777DDF0}"/>
                  </a:ext>
                </a:extLst>
              </p:cNvPr>
              <p:cNvSpPr txBox="1"/>
              <p:nvPr/>
            </p:nvSpPr>
            <p:spPr>
              <a:xfrm>
                <a:off x="441928" y="2957680"/>
                <a:ext cx="9376541" cy="637354"/>
              </a:xfrm>
              <a:prstGeom prst="rect">
                <a:avLst/>
              </a:prstGeom>
              <a:noFill/>
            </p:spPr>
            <p:txBody>
              <a:bodyPr wrap="none" lIns="0" tIns="0" rIns="0" bIns="0" rtlCol="0">
                <a:spAutoFit/>
              </a:bodyPr>
              <a:lstStyle/>
              <a:p>
                <a14:m>
                  <m:oMath xmlns:m="http://schemas.openxmlformats.org/officeDocument/2006/math">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𝑝</m:t>
                        </m:r>
                      </m:fName>
                      <m:e>
                        <m:d>
                          <m:dPr>
                            <m:ctrlPr>
                              <a:rPr lang="en-US" sz="2600" b="0" i="1" smtClean="0">
                                <a:latin typeface="Cambria Math" panose="02040503050406030204" pitchFamily="18" charset="0"/>
                              </a:rPr>
                            </m:ctrlPr>
                          </m:dPr>
                          <m:e>
                            <m:r>
                              <a:rPr lang="en-US" sz="2600" i="1">
                                <a:latin typeface="Cambria Math" panose="02040503050406030204" pitchFamily="18" charset="0"/>
                              </a:rPr>
                              <m:t>h𝑎h𝑖𝑠</m:t>
                            </m:r>
                            <m:r>
                              <a:rPr lang="en-US" sz="2600" i="1">
                                <a:latin typeface="Cambria Math" panose="02040503050406030204" pitchFamily="18" charset="0"/>
                              </a:rPr>
                              <m:t>, 14.139.187.130</m:t>
                            </m:r>
                          </m:e>
                          <m:e>
                            <m:r>
                              <a:rPr lang="en-US" sz="2600" b="0" i="1" smtClean="0">
                                <a:latin typeface="Cambria Math" panose="02040503050406030204" pitchFamily="18" charset="0"/>
                              </a:rPr>
                              <m:t>𝐵𝑅</m:t>
                            </m:r>
                          </m:e>
                        </m:d>
                      </m:e>
                    </m:func>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m:rPr>
                            <m:sty m:val="p"/>
                          </m:rPr>
                          <a:rPr lang="en-US" sz="2600" b="0" i="0" smtClean="0">
                            <a:latin typeface="Cambria Math" panose="02040503050406030204" pitchFamily="18" charset="0"/>
                          </a:rPr>
                          <m:t>p</m:t>
                        </m:r>
                        <m:r>
                          <a:rPr lang="en-US" sz="2600" b="0" i="1" smtClean="0">
                            <a:latin typeface="Cambria Math" panose="02040503050406030204" pitchFamily="18" charset="0"/>
                          </a:rPr>
                          <m:t>⁡(</m:t>
                        </m:r>
                        <m:r>
                          <a:rPr lang="en-US" sz="2600" b="0" i="1" smtClean="0">
                            <a:latin typeface="Cambria Math" panose="02040503050406030204" pitchFamily="18" charset="0"/>
                          </a:rPr>
                          <m:t>𝐵𝑅</m:t>
                        </m:r>
                        <m:r>
                          <a:rPr lang="en-US"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h𝑎𝑟𝑟𝑖𝑠</m:t>
                        </m:r>
                        <m:r>
                          <a:rPr lang="en-US"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14.139.187.130)</m:t>
                        </m:r>
                      </m:num>
                      <m:den>
                        <m:r>
                          <m:rPr>
                            <m:sty m:val="p"/>
                          </m:rPr>
                          <a:rPr lang="en-US" sz="2600" b="0" i="0" smtClean="0">
                            <a:latin typeface="Cambria Math" panose="02040503050406030204" pitchFamily="18" charset="0"/>
                          </a:rPr>
                          <m:t>p</m:t>
                        </m:r>
                        <m:r>
                          <a:rPr lang="en-US" sz="2600" b="0" i="1" smtClean="0">
                            <a:latin typeface="Cambria Math" panose="02040503050406030204" pitchFamily="18" charset="0"/>
                          </a:rPr>
                          <m:t>⁡(</m:t>
                        </m:r>
                        <m:r>
                          <a:rPr lang="en-US" sz="2600" b="0" i="1" smtClean="0">
                            <a:latin typeface="Cambria Math" panose="02040503050406030204" pitchFamily="18" charset="0"/>
                          </a:rPr>
                          <m:t>𝐵𝑅</m:t>
                        </m:r>
                        <m:r>
                          <a:rPr lang="en-US" sz="2600" b="0" i="1" smtClean="0">
                            <a:latin typeface="Cambria Math" panose="02040503050406030204" pitchFamily="18" charset="0"/>
                          </a:rPr>
                          <m:t>)</m:t>
                        </m:r>
                      </m:den>
                    </m:f>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0</m:t>
                        </m:r>
                      </m:num>
                      <m:den>
                        <m:r>
                          <m:rPr>
                            <m:sty m:val="p"/>
                          </m:rPr>
                          <a:rPr lang="en-US" sz="2600">
                            <a:latin typeface="Cambria Math" panose="02040503050406030204" pitchFamily="18" charset="0"/>
                          </a:rPr>
                          <m:t>p</m:t>
                        </m:r>
                        <m:r>
                          <a:rPr lang="en-US" sz="2600" i="1">
                            <a:latin typeface="Cambria Math" panose="02040503050406030204" pitchFamily="18" charset="0"/>
                          </a:rPr>
                          <m:t>⁡(</m:t>
                        </m:r>
                        <m:r>
                          <a:rPr lang="en-US" sz="2600" b="0" i="1" smtClean="0">
                            <a:latin typeface="Cambria Math" panose="02040503050406030204" pitchFamily="18" charset="0"/>
                          </a:rPr>
                          <m:t>𝐵𝑅</m:t>
                        </m:r>
                        <m:r>
                          <a:rPr lang="en-US" sz="2600" i="1">
                            <a:latin typeface="Cambria Math" panose="02040503050406030204" pitchFamily="18" charset="0"/>
                          </a:rPr>
                          <m:t>)</m:t>
                        </m:r>
                      </m:den>
                    </m:f>
                  </m:oMath>
                </a14:m>
                <a:r>
                  <a:rPr lang="en-US" sz="2600" dirty="0"/>
                  <a:t> </a:t>
                </a:r>
              </a:p>
            </p:txBody>
          </p:sp>
        </mc:Choice>
        <mc:Fallback xmlns="">
          <p:sp>
            <p:nvSpPr>
              <p:cNvPr id="11" name="CaixaDeTexto 10">
                <a:extLst>
                  <a:ext uri="{FF2B5EF4-FFF2-40B4-BE49-F238E27FC236}">
                    <a16:creationId xmlns:a16="http://schemas.microsoft.com/office/drawing/2014/main" id="{94D668EB-2ECD-43A6-ADB4-3D973777DDF0}"/>
                  </a:ext>
                </a:extLst>
              </p:cNvPr>
              <p:cNvSpPr txBox="1">
                <a:spLocks noRot="1" noChangeAspect="1" noMove="1" noResize="1" noEditPoints="1" noAdjustHandles="1" noChangeArrowheads="1" noChangeShapeType="1" noTextEdit="1"/>
              </p:cNvSpPr>
              <p:nvPr/>
            </p:nvSpPr>
            <p:spPr>
              <a:xfrm>
                <a:off x="441928" y="2957680"/>
                <a:ext cx="9376541" cy="637354"/>
              </a:xfrm>
              <a:prstGeom prst="rect">
                <a:avLst/>
              </a:prstGeom>
              <a:blipFill>
                <a:blip r:embed="rId2"/>
                <a:stretch>
                  <a:fillRect/>
                </a:stretch>
              </a:blipFill>
            </p:spPr>
            <p:txBody>
              <a:bodyPr/>
              <a:lstStyle/>
              <a:p>
                <a:r>
                  <a:rPr lang="en-US">
                    <a:noFill/>
                  </a:rPr>
                  <a:t> </a:t>
                </a:r>
              </a:p>
            </p:txBody>
          </p:sp>
        </mc:Fallback>
      </mc:AlternateContent>
      <p:sp>
        <p:nvSpPr>
          <p:cNvPr id="9" name="Seta: para Baixo 8">
            <a:extLst>
              <a:ext uri="{FF2B5EF4-FFF2-40B4-BE49-F238E27FC236}">
                <a16:creationId xmlns:a16="http://schemas.microsoft.com/office/drawing/2014/main" id="{2D146AEB-F4D1-4A14-A4E9-7A77D6A86896}"/>
              </a:ext>
            </a:extLst>
          </p:cNvPr>
          <p:cNvSpPr/>
          <p:nvPr/>
        </p:nvSpPr>
        <p:spPr>
          <a:xfrm>
            <a:off x="3600804" y="3689116"/>
            <a:ext cx="509339" cy="440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3"/>
          <a:srcRect l="2132"/>
          <a:stretch/>
        </p:blipFill>
        <p:spPr>
          <a:xfrm>
            <a:off x="7379250" y="113625"/>
            <a:ext cx="4738099" cy="2633146"/>
          </a:xfrm>
          <a:prstGeom prst="rect">
            <a:avLst/>
          </a:prstGeom>
        </p:spPr>
      </p:pic>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8F21B408-3722-474D-AEED-5C229E5C0749}"/>
                  </a:ext>
                </a:extLst>
              </p:cNvPr>
              <p:cNvSpPr txBox="1"/>
              <p:nvPr/>
            </p:nvSpPr>
            <p:spPr>
              <a:xfrm>
                <a:off x="981118" y="4393458"/>
                <a:ext cx="4962128"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𝑝</m:t>
                          </m:r>
                        </m:fName>
                        <m:e>
                          <m:d>
                            <m:dPr>
                              <m:ctrlPr>
                                <a:rPr lang="en-US" sz="2600" i="1">
                                  <a:latin typeface="Cambria Math" panose="02040503050406030204" pitchFamily="18" charset="0"/>
                                </a:rPr>
                              </m:ctrlPr>
                            </m:dPr>
                            <m:e>
                              <m:r>
                                <a:rPr lang="en-US" sz="2600" i="1">
                                  <a:latin typeface="Cambria Math" panose="02040503050406030204" pitchFamily="18" charset="0"/>
                                </a:rPr>
                                <m:t>h𝑎h𝑖𝑠</m:t>
                              </m:r>
                              <m:r>
                                <a:rPr lang="en-US" sz="2600" i="1">
                                  <a:latin typeface="Cambria Math" panose="02040503050406030204" pitchFamily="18" charset="0"/>
                                </a:rPr>
                                <m:t>, 14.139.187.130</m:t>
                              </m:r>
                            </m:e>
                            <m:e>
                              <m:r>
                                <a:rPr lang="en-US" sz="2600" i="1">
                                  <a:latin typeface="Cambria Math" panose="02040503050406030204" pitchFamily="18" charset="0"/>
                                </a:rPr>
                                <m:t>𝐵𝑅</m:t>
                              </m:r>
                            </m:e>
                          </m:d>
                        </m:e>
                      </m:func>
                      <m:r>
                        <a:rPr lang="en-US" sz="2600" b="0" i="1" smtClean="0">
                          <a:latin typeface="Cambria Math" panose="02040503050406030204" pitchFamily="18" charset="0"/>
                        </a:rPr>
                        <m:t>=0</m:t>
                      </m:r>
                    </m:oMath>
                  </m:oMathPara>
                </a14:m>
                <a:endParaRPr lang="en-US" sz="2600" dirty="0"/>
              </a:p>
            </p:txBody>
          </p:sp>
        </mc:Choice>
        <mc:Fallback xmlns="">
          <p:sp>
            <p:nvSpPr>
              <p:cNvPr id="14" name="CaixaDeTexto 13">
                <a:extLst>
                  <a:ext uri="{FF2B5EF4-FFF2-40B4-BE49-F238E27FC236}">
                    <a16:creationId xmlns:a16="http://schemas.microsoft.com/office/drawing/2014/main" id="{8F21B408-3722-474D-AEED-5C229E5C0749}"/>
                  </a:ext>
                </a:extLst>
              </p:cNvPr>
              <p:cNvSpPr txBox="1">
                <a:spLocks noRot="1" noChangeAspect="1" noMove="1" noResize="1" noEditPoints="1" noAdjustHandles="1" noChangeArrowheads="1" noChangeShapeType="1" noTextEdit="1"/>
              </p:cNvSpPr>
              <p:nvPr/>
            </p:nvSpPr>
            <p:spPr>
              <a:xfrm>
                <a:off x="981118" y="4393458"/>
                <a:ext cx="4962128" cy="400110"/>
              </a:xfrm>
              <a:prstGeom prst="rect">
                <a:avLst/>
              </a:prstGeom>
              <a:blipFill>
                <a:blip r:embed="rId4"/>
                <a:stretch>
                  <a:fillRect/>
                </a:stretch>
              </a:blipFill>
            </p:spPr>
            <p:txBody>
              <a:bodyPr/>
              <a:lstStyle/>
              <a:p>
                <a:r>
                  <a:rPr lang="en-US">
                    <a:noFill/>
                  </a:rPr>
                  <a:t> </a:t>
                </a:r>
              </a:p>
            </p:txBody>
          </p:sp>
        </mc:Fallback>
      </mc:AlternateContent>
      <p:sp>
        <p:nvSpPr>
          <p:cNvPr id="15" name="CaixaDeTexto 14">
            <a:extLst>
              <a:ext uri="{FF2B5EF4-FFF2-40B4-BE49-F238E27FC236}">
                <a16:creationId xmlns:a16="http://schemas.microsoft.com/office/drawing/2014/main" id="{2EC812DD-2C1F-4F74-8905-212AF023DB38}"/>
              </a:ext>
            </a:extLst>
          </p:cNvPr>
          <p:cNvSpPr txBox="1"/>
          <p:nvPr/>
        </p:nvSpPr>
        <p:spPr>
          <a:xfrm>
            <a:off x="6498783" y="3909480"/>
            <a:ext cx="5439788" cy="1768176"/>
          </a:xfrm>
          <a:prstGeom prst="rect">
            <a:avLst/>
          </a:prstGeom>
          <a:solidFill>
            <a:schemeClr val="accent4">
              <a:lumMod val="20000"/>
              <a:lumOff val="80000"/>
            </a:schemeClr>
          </a:solidFill>
          <a:ln>
            <a:solidFill>
              <a:schemeClr val="tx1"/>
            </a:solidFill>
          </a:ln>
        </p:spPr>
        <p:txBody>
          <a:bodyPr wrap="square">
            <a:spAutoFit/>
          </a:bodyPr>
          <a:lstStyle/>
          <a:p>
            <a:pPr algn="just">
              <a:lnSpc>
                <a:spcPct val="110000"/>
              </a:lnSpc>
            </a:pPr>
            <a:r>
              <a:rPr lang="en-US" sz="2000" dirty="0"/>
              <a:t>If the probability of user u logging in from IP x and country BR is zero, </a:t>
            </a:r>
            <a:r>
              <a:rPr lang="en-US" sz="2000" b="1" dirty="0"/>
              <a:t>this login must be an attack</a:t>
            </a:r>
            <a:r>
              <a:rPr lang="en-US" sz="2000" dirty="0"/>
              <a:t>. </a:t>
            </a:r>
          </a:p>
          <a:p>
            <a:pPr algn="just">
              <a:lnSpc>
                <a:spcPct val="110000"/>
              </a:lnSpc>
            </a:pPr>
            <a:r>
              <a:rPr lang="en-US" sz="2000" i="1" dirty="0">
                <a:solidFill>
                  <a:srgbClr val="FF0000"/>
                </a:solidFill>
              </a:rPr>
              <a:t>Thus, if we took this calculation at face value, we would need to regard every login from a new IP address or country as suspicious.</a:t>
            </a:r>
            <a:endParaRPr lang="en-US" sz="2000" i="1" dirty="0"/>
          </a:p>
        </p:txBody>
      </p:sp>
    </p:spTree>
    <p:extLst>
      <p:ext uri="{BB962C8B-B14F-4D97-AF65-F5344CB8AC3E}">
        <p14:creationId xmlns:p14="http://schemas.microsoft.com/office/powerpoint/2010/main" val="240073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2"/>
          <a:srcRect l="2132"/>
          <a:stretch/>
        </p:blipFill>
        <p:spPr>
          <a:xfrm>
            <a:off x="7379250" y="113625"/>
            <a:ext cx="4738099" cy="2633146"/>
          </a:xfrm>
          <a:prstGeom prst="rect">
            <a:avLst/>
          </a:prstGeom>
        </p:spPr>
      </p:pic>
      <p:sp>
        <p:nvSpPr>
          <p:cNvPr id="10" name="CaixaDeTexto 9">
            <a:extLst>
              <a:ext uri="{FF2B5EF4-FFF2-40B4-BE49-F238E27FC236}">
                <a16:creationId xmlns:a16="http://schemas.microsoft.com/office/drawing/2014/main" id="{226DE7D5-CFC5-4D0C-9345-88ED21777C19}"/>
              </a:ext>
            </a:extLst>
          </p:cNvPr>
          <p:cNvSpPr txBox="1"/>
          <p:nvPr/>
        </p:nvSpPr>
        <p:spPr>
          <a:xfrm>
            <a:off x="1263250" y="2761762"/>
            <a:ext cx="9116323" cy="1964512"/>
          </a:xfrm>
          <a:prstGeom prst="rect">
            <a:avLst/>
          </a:prstGeom>
          <a:solidFill>
            <a:schemeClr val="accent4">
              <a:lumMod val="20000"/>
              <a:lumOff val="80000"/>
            </a:schemeClr>
          </a:solidFill>
          <a:ln>
            <a:solidFill>
              <a:schemeClr val="tx1"/>
            </a:solidFill>
          </a:ln>
        </p:spPr>
        <p:txBody>
          <a:bodyPr wrap="square">
            <a:spAutoFit/>
          </a:bodyPr>
          <a:lstStyle/>
          <a:p>
            <a:pPr algn="just">
              <a:lnSpc>
                <a:spcPct val="110000"/>
              </a:lnSpc>
            </a:pPr>
            <a:r>
              <a:rPr lang="en-US" sz="2800" dirty="0"/>
              <a:t>To avoid the issue of zero probabilities, we can smooth by adding “phantom” logins to the user’s history. </a:t>
            </a:r>
          </a:p>
          <a:p>
            <a:pPr algn="just">
              <a:lnSpc>
                <a:spcPct val="110000"/>
              </a:lnSpc>
            </a:pPr>
            <a:r>
              <a:rPr lang="en-US" sz="2800" dirty="0"/>
              <a:t>Specifically, we add </a:t>
            </a:r>
            <a:r>
              <a:rPr lang="en-US" sz="2800" b="1" dirty="0"/>
              <a:t>β login events from the COUNTRY</a:t>
            </a:r>
            <a:r>
              <a:rPr lang="en-US" sz="2800" dirty="0"/>
              <a:t>, </a:t>
            </a:r>
            <a:r>
              <a:rPr lang="en-US" sz="2800" b="1" dirty="0"/>
              <a:t>α of which are from the IP / user/ COUNTRY in question</a:t>
            </a:r>
            <a:r>
              <a:rPr lang="en-US" sz="2800" dirty="0"/>
              <a:t>.</a:t>
            </a:r>
            <a:endParaRPr lang="en-US" sz="2800" i="1" dirty="0"/>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922F8AA8-6FEE-491F-8EAA-CD924D9F20FE}"/>
                  </a:ext>
                </a:extLst>
              </p:cNvPr>
              <p:cNvSpPr txBox="1"/>
              <p:nvPr/>
            </p:nvSpPr>
            <p:spPr>
              <a:xfrm>
                <a:off x="586720" y="4800086"/>
                <a:ext cx="4735399" cy="902876"/>
              </a:xfrm>
              <a:prstGeom prst="rect">
                <a:avLst/>
              </a:prstGeom>
              <a:noFill/>
            </p:spPr>
            <p:txBody>
              <a:bodyPr wrap="none" lIns="0" tIns="0" rIns="0" bIns="0" rtlCol="0">
                <a:spAutoFit/>
              </a:bodyPr>
              <a:lstStyle/>
              <a:p>
                <a14:m>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 </m:t>
                            </m:r>
                          </m:e>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m:t>
                                </m:r>
                                <m:r>
                                  <a:rPr lang="en-US" sz="3600" b="0" i="1" smtClean="0">
                                    <a:latin typeface="Cambria Math" panose="02040503050406030204" pitchFamily="18" charset="0"/>
                                  </a:rPr>
                                  <m:t>𝐶</m:t>
                                </m:r>
                              </m:e>
                            </m:d>
                          </m:e>
                        </m:func>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rPr>
                          <m:t> </m:t>
                        </m:r>
                      </m:num>
                      <m:den>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𝛽</m:t>
                        </m:r>
                      </m:den>
                    </m:f>
                  </m:oMath>
                </a14:m>
                <a:r>
                  <a:rPr lang="en-US" sz="3600" dirty="0"/>
                  <a:t> </a:t>
                </a:r>
              </a:p>
            </p:txBody>
          </p:sp>
        </mc:Choice>
        <mc:Fallback>
          <p:sp>
            <p:nvSpPr>
              <p:cNvPr id="16" name="CaixaDeTexto 15">
                <a:extLst>
                  <a:ext uri="{FF2B5EF4-FFF2-40B4-BE49-F238E27FC236}">
                    <a16:creationId xmlns:a16="http://schemas.microsoft.com/office/drawing/2014/main" id="{922F8AA8-6FEE-491F-8EAA-CD924D9F20FE}"/>
                  </a:ext>
                </a:extLst>
              </p:cNvPr>
              <p:cNvSpPr txBox="1">
                <a:spLocks noRot="1" noChangeAspect="1" noMove="1" noResize="1" noEditPoints="1" noAdjustHandles="1" noChangeArrowheads="1" noChangeShapeType="1" noTextEdit="1"/>
              </p:cNvSpPr>
              <p:nvPr/>
            </p:nvSpPr>
            <p:spPr>
              <a:xfrm>
                <a:off x="586720" y="4800086"/>
                <a:ext cx="4735399" cy="9028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6C9659B-4C1F-4129-B605-B1D43423DDF5}"/>
                  </a:ext>
                </a:extLst>
              </p:cNvPr>
              <p:cNvSpPr txBox="1"/>
              <p:nvPr/>
            </p:nvSpPr>
            <p:spPr>
              <a:xfrm>
                <a:off x="6077403" y="4796524"/>
                <a:ext cx="3742563" cy="893065"/>
              </a:xfrm>
              <a:prstGeom prst="rect">
                <a:avLst/>
              </a:prstGeom>
              <a:noFill/>
            </p:spPr>
            <p:txBody>
              <a:bodyPr wrap="none" lIns="0" tIns="0" rIns="0" bIns="0" rtlCol="0">
                <a:spAutoFit/>
              </a:bodyPr>
              <a:lstStyle/>
              <a:p>
                <a14:m>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e>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𝐶</m:t>
                                </m:r>
                              </m:e>
                            </m:d>
                          </m:e>
                        </m:func>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rPr>
                          <m:t> </m:t>
                        </m:r>
                      </m:num>
                      <m:den>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𝛽</m:t>
                        </m:r>
                      </m:den>
                    </m:f>
                  </m:oMath>
                </a14:m>
                <a:r>
                  <a:rPr lang="en-US" sz="3600" dirty="0"/>
                  <a:t> </a:t>
                </a:r>
              </a:p>
            </p:txBody>
          </p:sp>
        </mc:Choice>
        <mc:Fallback>
          <p:sp>
            <p:nvSpPr>
              <p:cNvPr id="7" name="CaixaDeTexto 6">
                <a:extLst>
                  <a:ext uri="{FF2B5EF4-FFF2-40B4-BE49-F238E27FC236}">
                    <a16:creationId xmlns:a16="http://schemas.microsoft.com/office/drawing/2014/main" id="{36C9659B-4C1F-4129-B605-B1D43423DDF5}"/>
                  </a:ext>
                </a:extLst>
              </p:cNvPr>
              <p:cNvSpPr txBox="1">
                <a:spLocks noRot="1" noChangeAspect="1" noMove="1" noResize="1" noEditPoints="1" noAdjustHandles="1" noChangeArrowheads="1" noChangeShapeType="1" noTextEdit="1"/>
              </p:cNvSpPr>
              <p:nvPr/>
            </p:nvSpPr>
            <p:spPr>
              <a:xfrm>
                <a:off x="6077403" y="4796524"/>
                <a:ext cx="3742563" cy="8930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438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2"/>
          <a:srcRect l="2132"/>
          <a:stretch/>
        </p:blipFill>
        <p:spPr>
          <a:xfrm>
            <a:off x="7379250" y="113625"/>
            <a:ext cx="4738099" cy="2633146"/>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69BD91A-5F92-4277-A566-A873A022D227}"/>
                  </a:ext>
                </a:extLst>
              </p:cNvPr>
              <p:cNvSpPr txBox="1"/>
              <p:nvPr/>
            </p:nvSpPr>
            <p:spPr>
              <a:xfrm>
                <a:off x="430053" y="3025740"/>
                <a:ext cx="39392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𝑛𝑜𝑟𝑚𝑎𝑙</m:t>
                          </m:r>
                        </m:e>
                      </m:d>
                      <m:r>
                        <a:rPr lang="en-US" sz="2400" b="0" i="1" smtClean="0">
                          <a:latin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r>
                        <m:rPr>
                          <m:nor/>
                        </m:rPr>
                        <a:rPr lang="en-US" sz="2400" b="0" i="0" smtClean="0">
                          <a:latin typeface="Cambria Math" panose="02040503050406030204" pitchFamily="18" charset="0"/>
                          <a:ea typeface="Cambria Math" panose="02040503050406030204" pitchFamily="18" charset="0"/>
                        </a:rPr>
                        <m:t> = </m:t>
                      </m:r>
                      <m:r>
                        <m:rPr>
                          <m:nor/>
                        </m:rPr>
                        <a:rPr lang="en-US" sz="2400" b="0" i="0" dirty="0" smtClean="0">
                          <a:solidFill>
                            <a:srgbClr val="000000"/>
                          </a:solidFill>
                          <a:latin typeface="MinionPro-Regular"/>
                        </a:rPr>
                        <m:t>0.99850757</m:t>
                      </m:r>
                    </m:oMath>
                  </m:oMathPara>
                </a14:m>
                <a:endParaRPr lang="en-US" sz="2400" dirty="0"/>
              </a:p>
            </p:txBody>
          </p:sp>
        </mc:Choice>
        <mc:Fallback xmlns="">
          <p:sp>
            <p:nvSpPr>
              <p:cNvPr id="6" name="CaixaDeTexto 5">
                <a:extLst>
                  <a:ext uri="{FF2B5EF4-FFF2-40B4-BE49-F238E27FC236}">
                    <a16:creationId xmlns:a16="http://schemas.microsoft.com/office/drawing/2014/main" id="{A69BD91A-5F92-4277-A566-A873A022D227}"/>
                  </a:ext>
                </a:extLst>
              </p:cNvPr>
              <p:cNvSpPr txBox="1">
                <a:spLocks noRot="1" noChangeAspect="1" noMove="1" noResize="1" noEditPoints="1" noAdjustHandles="1" noChangeArrowheads="1" noChangeShapeType="1" noTextEdit="1"/>
              </p:cNvSpPr>
              <p:nvPr/>
            </p:nvSpPr>
            <p:spPr>
              <a:xfrm>
                <a:off x="430053" y="3025740"/>
                <a:ext cx="3939284" cy="369332"/>
              </a:xfrm>
              <a:prstGeom prst="rect">
                <a:avLst/>
              </a:prstGeom>
              <a:blipFill>
                <a:blip r:embed="rId3"/>
                <a:stretch>
                  <a:fillRect l="-1393" r="-10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1BCD15F9-3879-4A42-B0FC-0F01C7427F94}"/>
                  </a:ext>
                </a:extLst>
              </p:cNvPr>
              <p:cNvSpPr txBox="1"/>
              <p:nvPr/>
            </p:nvSpPr>
            <p:spPr>
              <a:xfrm>
                <a:off x="430053" y="3547472"/>
                <a:ext cx="774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a:latin typeface="Cambria Math" panose="02040503050406030204" pitchFamily="18" charset="0"/>
                          <a:ea typeface="Cambria Math" panose="02040503050406030204" pitchFamily="18" charset="0"/>
                        </a:rPr>
                        <m:t>𝛽</m:t>
                      </m:r>
                      <m:r>
                        <m:rPr>
                          <m:nor/>
                        </m:rPr>
                        <a:rPr lang="en-US" sz="2400" b="0" i="0" smtClean="0">
                          <a:latin typeface="Cambria Math" panose="02040503050406030204" pitchFamily="18" charset="0"/>
                          <a:ea typeface="Cambria Math" panose="02040503050406030204" pitchFamily="18" charset="0"/>
                        </a:rPr>
                        <m:t> = </m:t>
                      </m:r>
                      <m:r>
                        <m:rPr>
                          <m:nor/>
                        </m:rPr>
                        <a:rPr lang="en-US" sz="2400" b="0" i="0" dirty="0" smtClean="0">
                          <a:solidFill>
                            <a:srgbClr val="000000"/>
                          </a:solidFill>
                          <a:latin typeface="MinionPro-Regular"/>
                        </a:rPr>
                        <m:t>1</m:t>
                      </m:r>
                    </m:oMath>
                  </m:oMathPara>
                </a14:m>
                <a:endParaRPr lang="en-US" sz="2400" dirty="0"/>
              </a:p>
            </p:txBody>
          </p:sp>
        </mc:Choice>
        <mc:Fallback xmlns="">
          <p:sp>
            <p:nvSpPr>
              <p:cNvPr id="8" name="CaixaDeTexto 7">
                <a:extLst>
                  <a:ext uri="{FF2B5EF4-FFF2-40B4-BE49-F238E27FC236}">
                    <a16:creationId xmlns:a16="http://schemas.microsoft.com/office/drawing/2014/main" id="{1BCD15F9-3879-4A42-B0FC-0F01C7427F94}"/>
                  </a:ext>
                </a:extLst>
              </p:cNvPr>
              <p:cNvSpPr txBox="1">
                <a:spLocks noRot="1" noChangeAspect="1" noMove="1" noResize="1" noEditPoints="1" noAdjustHandles="1" noChangeArrowheads="1" noChangeShapeType="1" noTextEdit="1"/>
              </p:cNvSpPr>
              <p:nvPr/>
            </p:nvSpPr>
            <p:spPr>
              <a:xfrm>
                <a:off x="430053" y="3547472"/>
                <a:ext cx="774250" cy="369332"/>
              </a:xfrm>
              <a:prstGeom prst="rect">
                <a:avLst/>
              </a:prstGeom>
              <a:blipFill>
                <a:blip r:embed="rId4"/>
                <a:stretch>
                  <a:fillRect l="-14173" r="-7874"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4FE24C0C-9345-4D7E-9B07-AE1DFEF15607}"/>
                  </a:ext>
                </a:extLst>
              </p:cNvPr>
              <p:cNvSpPr txBox="1"/>
              <p:nvPr/>
            </p:nvSpPr>
            <p:spPr>
              <a:xfrm>
                <a:off x="446982" y="4016169"/>
                <a:ext cx="6351803" cy="595356"/>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h𝑎h𝑖𝑠</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𝐼𝑃</m:t>
                                </m:r>
                              </m:e>
                            </m:d>
                          </m:e>
                          <m:e>
                            <m:r>
                              <a:rPr lang="en-US" sz="2400" i="1">
                                <a:latin typeface="Cambria Math" panose="02040503050406030204" pitchFamily="18" charset="0"/>
                              </a:rPr>
                              <m:t>𝐵𝑅</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h𝑎h𝑖𝑠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𝐵𝑅</m:t>
                                </m:r>
                              </m:e>
                            </m:d>
                          </m:e>
                        </m:fun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0.99850757</m:t>
                        </m:r>
                        <m:r>
                          <a:rPr lang="en-US" sz="2400" b="0" i="1" smtClean="0">
                            <a:latin typeface="Cambria Math" panose="02040503050406030204" pitchFamily="18" charset="0"/>
                          </a:rPr>
                          <m:t> </m:t>
                        </m:r>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𝐵𝑅</m:t>
                                </m:r>
                              </m:e>
                            </m:d>
                          </m:e>
                        </m:fun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den>
                    </m:f>
                  </m:oMath>
                </a14:m>
                <a:r>
                  <a:rPr lang="en-US" sz="2400" dirty="0"/>
                  <a:t> </a:t>
                </a:r>
              </a:p>
            </p:txBody>
          </p:sp>
        </mc:Choice>
        <mc:Fallback xmlns="">
          <p:sp>
            <p:nvSpPr>
              <p:cNvPr id="9" name="CaixaDeTexto 8">
                <a:extLst>
                  <a:ext uri="{FF2B5EF4-FFF2-40B4-BE49-F238E27FC236}">
                    <a16:creationId xmlns:a16="http://schemas.microsoft.com/office/drawing/2014/main" id="{4FE24C0C-9345-4D7E-9B07-AE1DFEF15607}"/>
                  </a:ext>
                </a:extLst>
              </p:cNvPr>
              <p:cNvSpPr txBox="1">
                <a:spLocks noRot="1" noChangeAspect="1" noMove="1" noResize="1" noEditPoints="1" noAdjustHandles="1" noChangeArrowheads="1" noChangeShapeType="1" noTextEdit="1"/>
              </p:cNvSpPr>
              <p:nvPr/>
            </p:nvSpPr>
            <p:spPr>
              <a:xfrm>
                <a:off x="446982" y="4016169"/>
                <a:ext cx="6351803" cy="595356"/>
              </a:xfrm>
              <a:prstGeom prst="rect">
                <a:avLst/>
              </a:prstGeom>
              <a:blipFill>
                <a:blip r:embed="rId5"/>
                <a:stretch>
                  <a:fillRect/>
                </a:stretch>
              </a:blipFill>
            </p:spPr>
            <p:txBody>
              <a:bodyPr/>
              <a:lstStyle/>
              <a:p>
                <a:r>
                  <a:rPr lang="en-US">
                    <a:noFill/>
                  </a:rPr>
                  <a:t> </a:t>
                </a:r>
              </a:p>
            </p:txBody>
          </p:sp>
        </mc:Fallback>
      </mc:AlternateContent>
      <p:grpSp>
        <p:nvGrpSpPr>
          <p:cNvPr id="5" name="Agrupar 4">
            <a:extLst>
              <a:ext uri="{FF2B5EF4-FFF2-40B4-BE49-F238E27FC236}">
                <a16:creationId xmlns:a16="http://schemas.microsoft.com/office/drawing/2014/main" id="{9D5C914F-5C02-4790-9DEC-447C08AFFFC0}"/>
              </a:ext>
            </a:extLst>
          </p:cNvPr>
          <p:cNvGrpSpPr/>
          <p:nvPr/>
        </p:nvGrpSpPr>
        <p:grpSpPr>
          <a:xfrm>
            <a:off x="11614933" y="776313"/>
            <a:ext cx="452060" cy="1631880"/>
            <a:chOff x="11614933" y="776313"/>
            <a:chExt cx="452060" cy="1631880"/>
          </a:xfrm>
        </p:grpSpPr>
        <p:sp>
          <p:nvSpPr>
            <p:cNvPr id="11" name="Retângulo 10">
              <a:extLst>
                <a:ext uri="{FF2B5EF4-FFF2-40B4-BE49-F238E27FC236}">
                  <a16:creationId xmlns:a16="http://schemas.microsoft.com/office/drawing/2014/main" id="{45627F6F-5D76-4569-9887-FBE6DD997926}"/>
                </a:ext>
              </a:extLst>
            </p:cNvPr>
            <p:cNvSpPr/>
            <p:nvPr/>
          </p:nvSpPr>
          <p:spPr>
            <a:xfrm>
              <a:off x="11642328" y="776313"/>
              <a:ext cx="424665" cy="24658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4" name="Retângulo 13">
              <a:extLst>
                <a:ext uri="{FF2B5EF4-FFF2-40B4-BE49-F238E27FC236}">
                  <a16:creationId xmlns:a16="http://schemas.microsoft.com/office/drawing/2014/main" id="{818D9F7F-E4ED-4D36-8F4D-99879B2FCDC5}"/>
                </a:ext>
              </a:extLst>
            </p:cNvPr>
            <p:cNvSpPr/>
            <p:nvPr/>
          </p:nvSpPr>
          <p:spPr>
            <a:xfrm>
              <a:off x="11614933" y="2161613"/>
              <a:ext cx="424665" cy="24658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gr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07A4E1B3-65EE-45E1-9B86-1FACB1440DC6}"/>
                  </a:ext>
                </a:extLst>
              </p:cNvPr>
              <p:cNvSpPr txBox="1"/>
              <p:nvPr/>
            </p:nvSpPr>
            <p:spPr>
              <a:xfrm>
                <a:off x="7649295" y="3802957"/>
                <a:ext cx="211064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𝐵𝑅</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10</m:t>
                              </m:r>
                            </m:den>
                          </m:f>
                        </m:e>
                      </m:d>
                      <m:r>
                        <a:rPr lang="en-US" b="0" i="1" smtClean="0">
                          <a:latin typeface="Cambria Math" panose="02040503050406030204" pitchFamily="18" charset="0"/>
                        </a:rPr>
                        <m:t>=0.2</m:t>
                      </m:r>
                    </m:oMath>
                  </m:oMathPara>
                </a14:m>
                <a:endParaRPr lang="en-US" dirty="0"/>
              </a:p>
            </p:txBody>
          </p:sp>
        </mc:Choice>
        <mc:Fallback xmlns="">
          <p:sp>
            <p:nvSpPr>
              <p:cNvPr id="3" name="CaixaDeTexto 2">
                <a:extLst>
                  <a:ext uri="{FF2B5EF4-FFF2-40B4-BE49-F238E27FC236}">
                    <a16:creationId xmlns:a16="http://schemas.microsoft.com/office/drawing/2014/main" id="{07A4E1B3-65EE-45E1-9B86-1FACB1440DC6}"/>
                  </a:ext>
                </a:extLst>
              </p:cNvPr>
              <p:cNvSpPr txBox="1">
                <a:spLocks noRot="1" noChangeAspect="1" noMove="1" noResize="1" noEditPoints="1" noAdjustHandles="1" noChangeArrowheads="1" noChangeShapeType="1" noTextEdit="1"/>
              </p:cNvSpPr>
              <p:nvPr/>
            </p:nvSpPr>
            <p:spPr>
              <a:xfrm>
                <a:off x="7649295" y="3802957"/>
                <a:ext cx="2110642" cy="622350"/>
              </a:xfrm>
              <a:prstGeom prst="rect">
                <a:avLst/>
              </a:prstGeom>
              <a:blipFill>
                <a:blip r:embed="rId6"/>
                <a:stretch>
                  <a:fillRect/>
                </a:stretch>
              </a:blipFill>
            </p:spPr>
            <p:txBody>
              <a:bodyPr/>
              <a:lstStyle/>
              <a:p>
                <a:r>
                  <a:rPr lang="en-US">
                    <a:noFill/>
                  </a:rPr>
                  <a:t> </a:t>
                </a:r>
              </a:p>
            </p:txBody>
          </p:sp>
        </mc:Fallback>
      </mc:AlternateContent>
      <p:sp>
        <p:nvSpPr>
          <p:cNvPr id="4" name="Seta: para a Direita 3">
            <a:extLst>
              <a:ext uri="{FF2B5EF4-FFF2-40B4-BE49-F238E27FC236}">
                <a16:creationId xmlns:a16="http://schemas.microsoft.com/office/drawing/2014/main" id="{77BED10F-3F47-4932-9EB6-7C5FD36D8E3F}"/>
              </a:ext>
            </a:extLst>
          </p:cNvPr>
          <p:cNvSpPr/>
          <p:nvPr/>
        </p:nvSpPr>
        <p:spPr>
          <a:xfrm>
            <a:off x="6950467" y="4023278"/>
            <a:ext cx="390418" cy="31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BB1DA92-2817-4E2A-8E7E-072BAB25D50B}"/>
                  </a:ext>
                </a:extLst>
              </p:cNvPr>
              <p:cNvSpPr txBox="1"/>
              <p:nvPr/>
            </p:nvSpPr>
            <p:spPr>
              <a:xfrm>
                <a:off x="1215831" y="4878839"/>
                <a:ext cx="8475654" cy="707566"/>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h𝑎h𝑖𝑠</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𝐼𝑃</m:t>
                                  </m:r>
                                </m:e>
                              </m:d>
                            </m:e>
                            <m:e>
                              <m:r>
                                <a:rPr lang="en-US" sz="2400" b="0" i="1" smtClean="0">
                                  <a:latin typeface="Cambria Math" panose="02040503050406030204" pitchFamily="18" charset="0"/>
                                </a:rPr>
                                <m:t>𝐵𝑅</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0.99850757</m:t>
                          </m:r>
                          <m:r>
                            <a:rPr lang="en-US" sz="2400" b="0" i="1" smtClean="0">
                              <a:latin typeface="Cambria Math" panose="02040503050406030204" pitchFamily="18" charset="0"/>
                            </a:rPr>
                            <m:t> </m:t>
                          </m:r>
                        </m:num>
                        <m:den>
                          <m:r>
                            <a:rPr lang="en-US" sz="2400" b="0" i="1" smtClean="0">
                              <a:latin typeface="Cambria Math" panose="02040503050406030204" pitchFamily="18" charset="0"/>
                            </a:rPr>
                            <m:t>0.2+</m:t>
                          </m:r>
                          <m:r>
                            <a:rPr lang="en-US" sz="2400" b="0" i="1" smtClean="0">
                              <a:latin typeface="Cambria Math" panose="02040503050406030204" pitchFamily="18" charset="0"/>
                              <a:ea typeface="Cambria Math" panose="02040503050406030204" pitchFamily="18" charset="0"/>
                            </a:rPr>
                            <m:t>1</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0.99850757</m:t>
                          </m:r>
                        </m:num>
                        <m:den>
                          <m:r>
                            <a:rPr lang="en-US" sz="2400" b="0" i="1" smtClean="0">
                              <a:latin typeface="Cambria Math" panose="02040503050406030204" pitchFamily="18" charset="0"/>
                              <a:ea typeface="Cambria Math" panose="02040503050406030204" pitchFamily="18" charset="0"/>
                            </a:rPr>
                            <m:t>1.2</m:t>
                          </m:r>
                        </m:den>
                      </m:f>
                      <m:r>
                        <a:rPr lang="en-US" sz="2400" i="1">
                          <a:latin typeface="Cambria Math" panose="02040503050406030204" pitchFamily="18" charset="0"/>
                          <a:ea typeface="Cambria Math" panose="02040503050406030204" pitchFamily="18" charset="0"/>
                        </a:rPr>
                        <m:t>=0.832</m:t>
                      </m:r>
                    </m:oMath>
                  </m:oMathPara>
                </a14:m>
                <a:endParaRPr lang="en-US" sz="2400" dirty="0"/>
              </a:p>
            </p:txBody>
          </p:sp>
        </mc:Choice>
        <mc:Fallback xmlns="">
          <p:sp>
            <p:nvSpPr>
              <p:cNvPr id="18" name="CaixaDeTexto 17">
                <a:extLst>
                  <a:ext uri="{FF2B5EF4-FFF2-40B4-BE49-F238E27FC236}">
                    <a16:creationId xmlns:a16="http://schemas.microsoft.com/office/drawing/2014/main" id="{EBB1DA92-2817-4E2A-8E7E-072BAB25D50B}"/>
                  </a:ext>
                </a:extLst>
              </p:cNvPr>
              <p:cNvSpPr txBox="1">
                <a:spLocks noRot="1" noChangeAspect="1" noMove="1" noResize="1" noEditPoints="1" noAdjustHandles="1" noChangeArrowheads="1" noChangeShapeType="1" noTextEdit="1"/>
              </p:cNvSpPr>
              <p:nvPr/>
            </p:nvSpPr>
            <p:spPr>
              <a:xfrm>
                <a:off x="1215831" y="4878839"/>
                <a:ext cx="8475654" cy="707566"/>
              </a:xfrm>
              <a:prstGeom prst="rect">
                <a:avLst/>
              </a:prstGeom>
              <a:blipFill>
                <a:blip r:embed="rId7"/>
                <a:stretch>
                  <a:fillRect/>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9606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6"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752856" y="316992"/>
            <a:ext cx="10658856" cy="5373624"/>
          </a:xfrm>
        </p:spPr>
        <p:txBody>
          <a:bodyPr>
            <a:noAutofit/>
          </a:bodyPr>
          <a:lstStyle/>
          <a:p>
            <a:pPr marL="0" indent="0" algn="just">
              <a:lnSpc>
                <a:spcPct val="110000"/>
              </a:lnSpc>
              <a:buNone/>
            </a:pPr>
            <a:r>
              <a:rPr lang="en-US" b="1" dirty="0"/>
              <a:t>How about the “large-scale automation” features? </a:t>
            </a:r>
          </a:p>
          <a:p>
            <a:pPr marL="0" indent="0" algn="just">
              <a:lnSpc>
                <a:spcPct val="110000"/>
              </a:lnSpc>
              <a:buNone/>
            </a:pPr>
            <a:r>
              <a:rPr lang="en-US" dirty="0"/>
              <a:t>To calculate velocity features, we need to keep rolling </a:t>
            </a:r>
            <a:r>
              <a:rPr lang="en-US" b="1" dirty="0"/>
              <a:t>counts of requests over time that we can look up on each incoming request</a:t>
            </a:r>
            <a:r>
              <a:rPr lang="en-US" dirty="0"/>
              <a:t>. </a:t>
            </a:r>
          </a:p>
          <a:p>
            <a:pPr marL="0" indent="0" algn="just">
              <a:lnSpc>
                <a:spcPct val="110000"/>
              </a:lnSpc>
              <a:buNone/>
            </a:pPr>
            <a:r>
              <a:rPr lang="en-US" dirty="0"/>
              <a:t>For example, we should keep track of the following (among others):</a:t>
            </a:r>
          </a:p>
          <a:p>
            <a:pPr lvl="1" algn="just">
              <a:lnSpc>
                <a:spcPct val="110000"/>
              </a:lnSpc>
            </a:pPr>
            <a:r>
              <a:rPr lang="en-US" sz="2800" dirty="0"/>
              <a:t>Number of successful/failed login attempts sitewide in the past hour/day</a:t>
            </a:r>
          </a:p>
          <a:p>
            <a:pPr lvl="1" algn="just">
              <a:lnSpc>
                <a:spcPct val="110000"/>
              </a:lnSpc>
            </a:pPr>
            <a:r>
              <a:rPr lang="en-US" sz="2800" dirty="0"/>
              <a:t>Number of successful/failed login attempts per IP address in the past hour/day</a:t>
            </a:r>
          </a:p>
          <a:p>
            <a:pPr lvl="1" algn="just">
              <a:lnSpc>
                <a:spcPct val="110000"/>
              </a:lnSpc>
            </a:pPr>
            <a:r>
              <a:rPr lang="en-US" sz="2800" dirty="0"/>
              <a:t>Number of successful/failed login attempts per user agent in the past hour/day</a:t>
            </a:r>
          </a:p>
        </p:txBody>
      </p:sp>
    </p:spTree>
    <p:extLst>
      <p:ext uri="{BB962C8B-B14F-4D97-AF65-F5344CB8AC3E}">
        <p14:creationId xmlns:p14="http://schemas.microsoft.com/office/powerpoint/2010/main" val="70270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18744" y="365760"/>
            <a:ext cx="10658856" cy="5373624"/>
          </a:xfrm>
        </p:spPr>
        <p:txBody>
          <a:bodyPr>
            <a:noAutofit/>
          </a:bodyPr>
          <a:lstStyle/>
          <a:p>
            <a:pPr marL="0" indent="0" algn="just">
              <a:lnSpc>
                <a:spcPct val="100000"/>
              </a:lnSpc>
              <a:buNone/>
            </a:pPr>
            <a:r>
              <a:rPr lang="en-US" sz="3200" dirty="0"/>
              <a:t>To determine whether there is </a:t>
            </a:r>
            <a:r>
              <a:rPr lang="en-US" sz="3200" b="1" dirty="0"/>
              <a:t>an unusually high number of invalid credentials across the site</a:t>
            </a:r>
            <a:r>
              <a:rPr lang="en-US" sz="3200" dirty="0"/>
              <a:t>: </a:t>
            </a:r>
          </a:p>
          <a:p>
            <a:pPr lvl="1" algn="just">
              <a:lnSpc>
                <a:spcPct val="100000"/>
              </a:lnSpc>
            </a:pPr>
            <a:r>
              <a:rPr lang="en-US" sz="2800" b="1" dirty="0"/>
              <a:t>calculate the login success rate for each hour</a:t>
            </a:r>
            <a:r>
              <a:rPr lang="en-US" sz="2800" dirty="0"/>
              <a:t> over a sufficiently large historical period and use this data to </a:t>
            </a:r>
            <a:r>
              <a:rPr lang="en-US" sz="2800" b="1" dirty="0"/>
              <a:t>compute the mean and standard deviation of the success rate</a:t>
            </a:r>
            <a:r>
              <a:rPr lang="en-US" sz="2800" dirty="0"/>
              <a:t>. </a:t>
            </a:r>
          </a:p>
          <a:p>
            <a:pPr lvl="1" algn="just">
              <a:lnSpc>
                <a:spcPct val="100000"/>
              </a:lnSpc>
            </a:pPr>
            <a:r>
              <a:rPr lang="en-US" sz="2800" b="1" dirty="0"/>
              <a:t>compute the success rate over the past hour </a:t>
            </a:r>
            <a:r>
              <a:rPr lang="en-US" sz="2800" dirty="0"/>
              <a:t>and determine whether this value is acceptably close to the </a:t>
            </a:r>
            <a:r>
              <a:rPr lang="en-US" sz="2800" b="1" dirty="0"/>
              <a:t>historical mean</a:t>
            </a:r>
            <a:r>
              <a:rPr lang="en-US" sz="2800" dirty="0"/>
              <a:t>.</a:t>
            </a:r>
          </a:p>
          <a:p>
            <a:pPr lvl="1" algn="just">
              <a:lnSpc>
                <a:spcPct val="100000"/>
              </a:lnSpc>
            </a:pPr>
            <a:r>
              <a:rPr lang="en-US" sz="2800" b="1" dirty="0"/>
              <a:t>using heuristics</a:t>
            </a:r>
            <a:r>
              <a:rPr lang="en-US" sz="2800" dirty="0"/>
              <a:t>: failure rates two or three standard deviations above the mean should trigger alerts or additional friction. </a:t>
            </a:r>
          </a:p>
          <a:p>
            <a:pPr lvl="1" algn="just">
              <a:lnSpc>
                <a:spcPct val="100000"/>
              </a:lnSpc>
            </a:pPr>
            <a:r>
              <a:rPr lang="en-US" sz="2800" b="1" dirty="0"/>
              <a:t>Using probability: </a:t>
            </a:r>
            <a:r>
              <a:rPr lang="en-US" sz="2800" dirty="0"/>
              <a:t>you can use on failure rate per IP or failure rate per user agent.</a:t>
            </a:r>
          </a:p>
        </p:txBody>
      </p:sp>
    </p:spTree>
    <p:extLst>
      <p:ext uri="{BB962C8B-B14F-4D97-AF65-F5344CB8AC3E}">
        <p14:creationId xmlns:p14="http://schemas.microsoft.com/office/powerpoint/2010/main" val="2599966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752856" y="426720"/>
            <a:ext cx="10658856" cy="4873752"/>
          </a:xfrm>
        </p:spPr>
        <p:txBody>
          <a:bodyPr>
            <a:noAutofit/>
          </a:bodyPr>
          <a:lstStyle/>
          <a:p>
            <a:pPr marL="0" indent="0" algn="just">
              <a:lnSpc>
                <a:spcPct val="100000"/>
              </a:lnSpc>
              <a:buNone/>
            </a:pPr>
            <a:r>
              <a:rPr lang="en-US" sz="4000" b="1" dirty="0"/>
              <a:t>“requests from a suspicious entity” features</a:t>
            </a:r>
            <a:r>
              <a:rPr lang="en-US" sz="4000" dirty="0"/>
              <a:t>:</a:t>
            </a:r>
          </a:p>
          <a:p>
            <a:pPr lvl="1" algn="just">
              <a:lnSpc>
                <a:spcPct val="100000"/>
              </a:lnSpc>
            </a:pPr>
            <a:r>
              <a:rPr lang="en-US" sz="3600" dirty="0"/>
              <a:t>To accurately capture these features, you need </a:t>
            </a:r>
            <a:r>
              <a:rPr lang="en-US" sz="3600" b="1" dirty="0"/>
              <a:t>reputation systems that assign to each entity</a:t>
            </a:r>
            <a:r>
              <a:rPr lang="en-US" sz="3600" dirty="0"/>
              <a:t> (e.g., IP address) either a label or a score that indicates the prior level of suspicion.</a:t>
            </a:r>
          </a:p>
          <a:p>
            <a:pPr lvl="1" algn="just">
              <a:lnSpc>
                <a:spcPct val="100000"/>
              </a:lnSpc>
            </a:pPr>
            <a:r>
              <a:rPr lang="en-US" sz="3600" dirty="0"/>
              <a:t>For example: hosting providers would typically have low scores.</a:t>
            </a:r>
          </a:p>
        </p:txBody>
      </p:sp>
    </p:spTree>
    <p:extLst>
      <p:ext uri="{BB962C8B-B14F-4D97-AF65-F5344CB8AC3E}">
        <p14:creationId xmlns:p14="http://schemas.microsoft.com/office/powerpoint/2010/main" val="3651808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0A102-A5A5-4878-851C-F32A65802AF9}"/>
              </a:ext>
            </a:extLst>
          </p:cNvPr>
          <p:cNvSpPr>
            <a:spLocks noGrp="1"/>
          </p:cNvSpPr>
          <p:nvPr>
            <p:ph type="title"/>
          </p:nvPr>
        </p:nvSpPr>
        <p:spPr>
          <a:xfrm>
            <a:off x="603504" y="2136013"/>
            <a:ext cx="10515600" cy="1325563"/>
          </a:xfrm>
        </p:spPr>
        <p:txBody>
          <a:bodyPr/>
          <a:lstStyle/>
          <a:p>
            <a:r>
              <a:rPr lang="en-US" dirty="0"/>
              <a:t>The Classifier</a:t>
            </a:r>
          </a:p>
        </p:txBody>
      </p:sp>
      <p:sp>
        <p:nvSpPr>
          <p:cNvPr id="3" name="Espaço Reservado para Conteúdo 2">
            <a:extLst>
              <a:ext uri="{FF2B5EF4-FFF2-40B4-BE49-F238E27FC236}">
                <a16:creationId xmlns:a16="http://schemas.microsoft.com/office/drawing/2014/main" id="{1AD0F582-BA35-4959-ADA4-80BD69D10EF0}"/>
              </a:ext>
            </a:extLst>
          </p:cNvPr>
          <p:cNvSpPr>
            <a:spLocks noGrp="1"/>
          </p:cNvSpPr>
          <p:nvPr>
            <p:ph idx="1"/>
          </p:nvPr>
        </p:nvSpPr>
        <p:spPr>
          <a:xfrm>
            <a:off x="5193792" y="1690688"/>
            <a:ext cx="5925312" cy="3989959"/>
          </a:xfrm>
        </p:spPr>
        <p:txBody>
          <a:bodyPr>
            <a:normAutofit/>
          </a:bodyPr>
          <a:lstStyle/>
          <a:p>
            <a:pPr>
              <a:lnSpc>
                <a:spcPct val="100000"/>
              </a:lnSpc>
            </a:pPr>
            <a:r>
              <a:rPr lang="en-US" sz="3600" dirty="0"/>
              <a:t>Without labels: anomaly detection.</a:t>
            </a:r>
          </a:p>
          <a:p>
            <a:pPr>
              <a:lnSpc>
                <a:spcPct val="100000"/>
              </a:lnSpc>
            </a:pPr>
            <a:r>
              <a:rPr lang="en-US" sz="3600" dirty="0"/>
              <a:t>With labels: supervised classifier. </a:t>
            </a:r>
          </a:p>
        </p:txBody>
      </p:sp>
    </p:spTree>
    <p:extLst>
      <p:ext uri="{BB962C8B-B14F-4D97-AF65-F5344CB8AC3E}">
        <p14:creationId xmlns:p14="http://schemas.microsoft.com/office/powerpoint/2010/main" val="388252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754812"/>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Authentication and Account Takeover</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7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0A102-A5A5-4878-851C-F32A65802AF9}"/>
              </a:ext>
            </a:extLst>
          </p:cNvPr>
          <p:cNvSpPr>
            <a:spLocks noGrp="1"/>
          </p:cNvSpPr>
          <p:nvPr>
            <p:ph type="title"/>
          </p:nvPr>
        </p:nvSpPr>
        <p:spPr>
          <a:xfrm>
            <a:off x="720852" y="243205"/>
            <a:ext cx="10515600" cy="1325563"/>
          </a:xfrm>
        </p:spPr>
        <p:txBody>
          <a:bodyPr/>
          <a:lstStyle/>
          <a:p>
            <a:r>
              <a:rPr lang="en-US" dirty="0"/>
              <a:t>Supervised Classifier</a:t>
            </a:r>
          </a:p>
        </p:txBody>
      </p:sp>
      <p:sp>
        <p:nvSpPr>
          <p:cNvPr id="3" name="Espaço Reservado para Conteúdo 2">
            <a:extLst>
              <a:ext uri="{FF2B5EF4-FFF2-40B4-BE49-F238E27FC236}">
                <a16:creationId xmlns:a16="http://schemas.microsoft.com/office/drawing/2014/main" id="{1AD0F582-BA35-4959-ADA4-80BD69D10EF0}"/>
              </a:ext>
            </a:extLst>
          </p:cNvPr>
          <p:cNvSpPr>
            <a:spLocks noGrp="1"/>
          </p:cNvSpPr>
          <p:nvPr>
            <p:ph idx="1"/>
          </p:nvPr>
        </p:nvSpPr>
        <p:spPr>
          <a:xfrm>
            <a:off x="838200" y="1690688"/>
            <a:ext cx="5855208" cy="3989959"/>
          </a:xfrm>
        </p:spPr>
        <p:txBody>
          <a:bodyPr>
            <a:normAutofit fontScale="92500"/>
          </a:bodyPr>
          <a:lstStyle/>
          <a:p>
            <a:pPr marL="0" indent="0" algn="just">
              <a:lnSpc>
                <a:spcPct val="100000"/>
              </a:lnSpc>
              <a:buNone/>
            </a:pPr>
            <a:r>
              <a:rPr lang="en-US" sz="3600" dirty="0"/>
              <a:t>Typically, your labels will be highly unbalanced (there will be very little labeled attack data), so you will want to use a technique such as </a:t>
            </a:r>
            <a:r>
              <a:rPr lang="en-US" sz="3600" b="1" u="sng" dirty="0"/>
              <a:t>undersampling</a:t>
            </a:r>
            <a:r>
              <a:rPr lang="en-US" sz="3600" dirty="0"/>
              <a:t> the benign class or adjusting the cost function for the attack class.</a:t>
            </a:r>
          </a:p>
        </p:txBody>
      </p:sp>
      <p:pic>
        <p:nvPicPr>
          <p:cNvPr id="4" name="Picture 2" descr="See the source image">
            <a:extLst>
              <a:ext uri="{FF2B5EF4-FFF2-40B4-BE49-F238E27FC236}">
                <a16:creationId xmlns:a16="http://schemas.microsoft.com/office/drawing/2014/main" id="{2F3721D3-AADE-4292-B271-A41EC898D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28" t="28095" r="17144" b="25797"/>
          <a:stretch/>
        </p:blipFill>
        <p:spPr bwMode="auto">
          <a:xfrm>
            <a:off x="7115654" y="3167190"/>
            <a:ext cx="4120798" cy="2599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7947792-F8F3-44AC-8901-AACE0CF224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95" t="28095" r="54877" b="27516"/>
          <a:stretch/>
        </p:blipFill>
        <p:spPr bwMode="auto">
          <a:xfrm>
            <a:off x="7115654" y="242158"/>
            <a:ext cx="4120798" cy="250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23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481720"/>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Account Creation</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00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0024872" cy="1325563"/>
          </a:xfrm>
        </p:spPr>
        <p:txBody>
          <a:bodyPr/>
          <a:lstStyle/>
          <a:p>
            <a:r>
              <a:rPr lang="en-US" dirty="0"/>
              <a:t>Account Creation</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618744" y="1414272"/>
            <a:ext cx="7062216" cy="4389120"/>
          </a:xfrm>
        </p:spPr>
        <p:txBody>
          <a:bodyPr>
            <a:normAutofit fontScale="92500" lnSpcReduction="20000"/>
          </a:bodyPr>
          <a:lstStyle/>
          <a:p>
            <a:pPr algn="just">
              <a:lnSpc>
                <a:spcPct val="110000"/>
              </a:lnSpc>
            </a:pPr>
            <a:r>
              <a:rPr lang="en-US" sz="3200" dirty="0"/>
              <a:t>Attacks such as sending spam or fake content can be carried out from accounts created and owned by the attacker.</a:t>
            </a:r>
          </a:p>
          <a:p>
            <a:pPr algn="just">
              <a:lnSpc>
                <a:spcPct val="110000"/>
              </a:lnSpc>
            </a:pPr>
            <a:r>
              <a:rPr lang="en-US" sz="3200" dirty="0"/>
              <a:t>If </a:t>
            </a:r>
            <a:r>
              <a:rPr lang="en-US" sz="3200" b="1" dirty="0"/>
              <a:t>attackers can create a large number of accounts</a:t>
            </a:r>
            <a:r>
              <a:rPr lang="en-US" sz="3200" dirty="0"/>
              <a:t>, your site could potentially be overwhelmed by illegitimate users.</a:t>
            </a:r>
          </a:p>
          <a:p>
            <a:pPr algn="just">
              <a:lnSpc>
                <a:spcPct val="110000"/>
              </a:lnSpc>
            </a:pPr>
            <a:r>
              <a:rPr lang="en-US" sz="3200" dirty="0"/>
              <a:t>Thus, protecting the account creation process is essential to creating a secure system.</a:t>
            </a:r>
          </a:p>
        </p:txBody>
      </p:sp>
      <p:pic>
        <p:nvPicPr>
          <p:cNvPr id="8194" name="Picture 2" descr="Spam Management, Drupal and You | Opensense Labs">
            <a:extLst>
              <a:ext uri="{FF2B5EF4-FFF2-40B4-BE49-F238E27FC236}">
                <a16:creationId xmlns:a16="http://schemas.microsoft.com/office/drawing/2014/main" id="{621C328A-B077-45EB-A2E1-4FD3597FC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682" y="1132215"/>
            <a:ext cx="4281318" cy="364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45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1106912" cy="1714500"/>
          </a:xfrm>
        </p:spPr>
        <p:txBody>
          <a:bodyPr/>
          <a:lstStyle/>
          <a:p>
            <a:r>
              <a:rPr lang="en-US" dirty="0"/>
              <a:t>General Approaches To Detecting And Weeding Out Fake Accounts</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947928" y="1898787"/>
            <a:ext cx="7062216" cy="3657600"/>
          </a:xfrm>
        </p:spPr>
        <p:txBody>
          <a:bodyPr>
            <a:normAutofit/>
          </a:bodyPr>
          <a:lstStyle/>
          <a:p>
            <a:pPr algn="just">
              <a:lnSpc>
                <a:spcPct val="110000"/>
              </a:lnSpc>
            </a:pPr>
            <a:r>
              <a:rPr lang="en-US" sz="3200" b="1" dirty="0"/>
              <a:t>scoring the account creation request</a:t>
            </a:r>
            <a:r>
              <a:rPr lang="en-US" sz="3200" dirty="0"/>
              <a:t> to prevent fake accounts from being created at all,</a:t>
            </a:r>
          </a:p>
          <a:p>
            <a:pPr algn="just">
              <a:lnSpc>
                <a:spcPct val="110000"/>
              </a:lnSpc>
            </a:pPr>
            <a:r>
              <a:rPr lang="en-US" sz="3200" b="1" dirty="0"/>
              <a:t>scoring existing accounts</a:t>
            </a:r>
            <a:r>
              <a:rPr lang="en-US" sz="3200" dirty="0"/>
              <a:t> in order to delete, lock, or otherwise restrict the fake ones. </a:t>
            </a:r>
          </a:p>
        </p:txBody>
      </p:sp>
      <p:pic>
        <p:nvPicPr>
          <p:cNvPr id="9218" name="Picture 2" descr="Police Makes Fake Accounts for Snooping. Facebook Sends Harsh Letter.">
            <a:extLst>
              <a:ext uri="{FF2B5EF4-FFF2-40B4-BE49-F238E27FC236}">
                <a16:creationId xmlns:a16="http://schemas.microsoft.com/office/drawing/2014/main" id="{35D6AE9C-EFA8-4FA6-B033-9C4FBFAB0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12" r="27034"/>
          <a:stretch/>
        </p:blipFill>
        <p:spPr bwMode="auto">
          <a:xfrm>
            <a:off x="8656320" y="1942610"/>
            <a:ext cx="2587752" cy="30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38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1106912" cy="1714500"/>
          </a:xfrm>
        </p:spPr>
        <p:txBody>
          <a:bodyPr/>
          <a:lstStyle/>
          <a:p>
            <a:r>
              <a:rPr lang="en-US" dirty="0"/>
              <a:t>General Approaches To Detecting And Weeding Out Fake Accounts</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947928" y="1898787"/>
            <a:ext cx="7062216" cy="3657600"/>
          </a:xfrm>
        </p:spPr>
        <p:txBody>
          <a:bodyPr>
            <a:normAutofit fontScale="85000" lnSpcReduction="20000"/>
          </a:bodyPr>
          <a:lstStyle/>
          <a:p>
            <a:pPr algn="just">
              <a:lnSpc>
                <a:spcPct val="110000"/>
              </a:lnSpc>
            </a:pPr>
            <a:r>
              <a:rPr lang="en-US" sz="3200" b="1" dirty="0"/>
              <a:t>scoring the account creation request:</a:t>
            </a:r>
            <a:r>
              <a:rPr lang="en-US" sz="3200" dirty="0"/>
              <a:t> blocking during the creation process prevents attackers from doing any damage at all, and also keeps the size of your account database under control.</a:t>
            </a:r>
          </a:p>
          <a:p>
            <a:pPr algn="just">
              <a:lnSpc>
                <a:spcPct val="110000"/>
              </a:lnSpc>
            </a:pPr>
            <a:r>
              <a:rPr lang="en-US" sz="3200" b="1" dirty="0"/>
              <a:t>scoring existing accounts: </a:t>
            </a:r>
            <a:r>
              <a:rPr lang="en-US" sz="3200" dirty="0"/>
              <a:t>scoring after the fact allows greater precision and recall, due to the fact that more information is available about the accounts. </a:t>
            </a:r>
          </a:p>
        </p:txBody>
      </p:sp>
      <p:pic>
        <p:nvPicPr>
          <p:cNvPr id="9218" name="Picture 2" descr="Police Makes Fake Accounts for Snooping. Facebook Sends Harsh Letter.">
            <a:extLst>
              <a:ext uri="{FF2B5EF4-FFF2-40B4-BE49-F238E27FC236}">
                <a16:creationId xmlns:a16="http://schemas.microsoft.com/office/drawing/2014/main" id="{35D6AE9C-EFA8-4FA6-B033-9C4FBFAB0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12" r="27034"/>
          <a:stretch/>
        </p:blipFill>
        <p:spPr bwMode="auto">
          <a:xfrm>
            <a:off x="8656320" y="1942610"/>
            <a:ext cx="2587752" cy="30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63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2A1587-E8B2-4B55-8F1B-B0D3377236E3}"/>
              </a:ext>
            </a:extLst>
          </p:cNvPr>
          <p:cNvSpPr>
            <a:spLocks noGrp="1"/>
          </p:cNvSpPr>
          <p:nvPr>
            <p:ph type="title"/>
          </p:nvPr>
        </p:nvSpPr>
        <p:spPr/>
        <p:txBody>
          <a:bodyPr>
            <a:normAutofit/>
          </a:bodyPr>
          <a:lstStyle/>
          <a:p>
            <a:r>
              <a:rPr lang="en-US" sz="4800" dirty="0"/>
              <a:t>S</a:t>
            </a:r>
            <a:r>
              <a:rPr lang="en-US" sz="4800" b="1" dirty="0"/>
              <a:t>coring the </a:t>
            </a:r>
            <a:r>
              <a:rPr lang="en-US" sz="4800" dirty="0"/>
              <a:t>A</a:t>
            </a:r>
            <a:r>
              <a:rPr lang="en-US" sz="4800" b="1" dirty="0"/>
              <a:t>ccount Creation Request</a:t>
            </a:r>
            <a:endParaRPr lang="en-US" sz="4800" dirty="0"/>
          </a:p>
        </p:txBody>
      </p:sp>
      <p:pic>
        <p:nvPicPr>
          <p:cNvPr id="10242" name="Picture 2" descr="Papa-Léguas | Wikia Looney Tunes | Fandom">
            <a:extLst>
              <a:ext uri="{FF2B5EF4-FFF2-40B4-BE49-F238E27FC236}">
                <a16:creationId xmlns:a16="http://schemas.microsoft.com/office/drawing/2014/main" id="{D23FE7DA-51CF-4106-973A-FBABCB922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250" y="1985073"/>
            <a:ext cx="2196596" cy="27457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iar Liar | Jim Carrey Can't Tell a Lie - YouTube">
            <a:extLst>
              <a:ext uri="{FF2B5EF4-FFF2-40B4-BE49-F238E27FC236}">
                <a16:creationId xmlns:a16="http://schemas.microsoft.com/office/drawing/2014/main" id="{E14ADC7E-F0F5-4E6F-B0CC-7162E40D5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00" r="19200"/>
          <a:stretch/>
        </p:blipFill>
        <p:spPr bwMode="auto">
          <a:xfrm>
            <a:off x="7091684" y="1690688"/>
            <a:ext cx="2426208" cy="302603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6B14EB9-99FB-4498-ABAF-96A8951B15BD}"/>
              </a:ext>
            </a:extLst>
          </p:cNvPr>
          <p:cNvSpPr txBox="1"/>
          <p:nvPr/>
        </p:nvSpPr>
        <p:spPr>
          <a:xfrm>
            <a:off x="1816093" y="4855137"/>
            <a:ext cx="3422910" cy="584775"/>
          </a:xfrm>
          <a:prstGeom prst="rect">
            <a:avLst/>
          </a:prstGeom>
          <a:noFill/>
        </p:spPr>
        <p:txBody>
          <a:bodyPr wrap="square">
            <a:spAutoFit/>
          </a:bodyPr>
          <a:lstStyle/>
          <a:p>
            <a:r>
              <a:rPr lang="en-US" sz="3200" dirty="0"/>
              <a:t>Velocity features</a:t>
            </a:r>
          </a:p>
        </p:txBody>
      </p:sp>
      <p:sp>
        <p:nvSpPr>
          <p:cNvPr id="11" name="CaixaDeTexto 10">
            <a:extLst>
              <a:ext uri="{FF2B5EF4-FFF2-40B4-BE49-F238E27FC236}">
                <a16:creationId xmlns:a16="http://schemas.microsoft.com/office/drawing/2014/main" id="{F4D950C7-8AC3-4403-AC23-D7DEF31A141B}"/>
              </a:ext>
            </a:extLst>
          </p:cNvPr>
          <p:cNvSpPr txBox="1"/>
          <p:nvPr/>
        </p:nvSpPr>
        <p:spPr>
          <a:xfrm>
            <a:off x="6591812" y="4751832"/>
            <a:ext cx="3645408" cy="646331"/>
          </a:xfrm>
          <a:prstGeom prst="rect">
            <a:avLst/>
          </a:prstGeom>
          <a:noFill/>
        </p:spPr>
        <p:txBody>
          <a:bodyPr wrap="square">
            <a:spAutoFit/>
          </a:bodyPr>
          <a:lstStyle/>
          <a:p>
            <a:r>
              <a:rPr lang="en-US" sz="3600" dirty="0"/>
              <a:t>Reputation scores</a:t>
            </a:r>
          </a:p>
        </p:txBody>
      </p:sp>
    </p:spTree>
    <p:extLst>
      <p:ext uri="{BB962C8B-B14F-4D97-AF65-F5344CB8AC3E}">
        <p14:creationId xmlns:p14="http://schemas.microsoft.com/office/powerpoint/2010/main" val="156612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226A-8301-47D9-B998-303BF8D4A24F}"/>
              </a:ext>
            </a:extLst>
          </p:cNvPr>
          <p:cNvSpPr>
            <a:spLocks noGrp="1"/>
          </p:cNvSpPr>
          <p:nvPr>
            <p:ph type="title"/>
          </p:nvPr>
        </p:nvSpPr>
        <p:spPr>
          <a:xfrm>
            <a:off x="1545336" y="422589"/>
            <a:ext cx="10515600" cy="1378331"/>
          </a:xfrm>
        </p:spPr>
        <p:txBody>
          <a:bodyPr/>
          <a:lstStyle/>
          <a:p>
            <a:pPr algn="r"/>
            <a:r>
              <a:rPr lang="en-US" dirty="0"/>
              <a:t>Velocity features</a:t>
            </a:r>
          </a:p>
        </p:txBody>
      </p:sp>
      <p:sp>
        <p:nvSpPr>
          <p:cNvPr id="3" name="Espaço Reservado para Conteúdo 2">
            <a:extLst>
              <a:ext uri="{FF2B5EF4-FFF2-40B4-BE49-F238E27FC236}">
                <a16:creationId xmlns:a16="http://schemas.microsoft.com/office/drawing/2014/main" id="{BAEB96FB-ED9C-4BA9-B30D-DBAA1EBEE918}"/>
              </a:ext>
            </a:extLst>
          </p:cNvPr>
          <p:cNvSpPr>
            <a:spLocks noGrp="1"/>
          </p:cNvSpPr>
          <p:nvPr>
            <p:ph idx="1"/>
          </p:nvPr>
        </p:nvSpPr>
        <p:spPr>
          <a:xfrm>
            <a:off x="719325" y="477770"/>
            <a:ext cx="6990779" cy="5283267"/>
          </a:xfrm>
        </p:spPr>
        <p:txBody>
          <a:bodyPr>
            <a:normAutofit fontScale="92500" lnSpcReduction="20000"/>
          </a:bodyPr>
          <a:lstStyle/>
          <a:p>
            <a:pPr algn="just">
              <a:lnSpc>
                <a:spcPct val="110000"/>
              </a:lnSpc>
            </a:pPr>
            <a:r>
              <a:rPr lang="en-US" sz="3200" dirty="0"/>
              <a:t>When an attacker is flooding your system with account creation requests, you don’t want to build a complicated machine learning model—</a:t>
            </a:r>
            <a:r>
              <a:rPr lang="en-US" sz="3200" b="1" dirty="0"/>
              <a:t>you just want to block the offending IP address</a:t>
            </a:r>
            <a:r>
              <a:rPr lang="en-US" sz="3200" dirty="0"/>
              <a:t>. </a:t>
            </a:r>
          </a:p>
          <a:p>
            <a:pPr algn="just">
              <a:lnSpc>
                <a:spcPct val="110000"/>
              </a:lnSpc>
            </a:pPr>
            <a:r>
              <a:rPr lang="en-US" sz="3200" dirty="0"/>
              <a:t>But then the attacker will find a new IP address, and now it becomes a game of </a:t>
            </a:r>
            <a:r>
              <a:rPr lang="en-US" sz="3200" i="1" dirty="0"/>
              <a:t>whack-a-mole</a:t>
            </a:r>
            <a:r>
              <a:rPr lang="en-US" sz="3200" dirty="0"/>
              <a:t>. </a:t>
            </a:r>
          </a:p>
          <a:p>
            <a:pPr algn="just">
              <a:lnSpc>
                <a:spcPct val="110000"/>
              </a:lnSpc>
            </a:pPr>
            <a:r>
              <a:rPr lang="en-US" sz="3200" dirty="0">
                <a:solidFill>
                  <a:srgbClr val="FF0000"/>
                </a:solidFill>
              </a:rPr>
              <a:t>To avoid this game and create a robust, automated defense, we use velocity features.</a:t>
            </a:r>
          </a:p>
        </p:txBody>
      </p:sp>
      <p:pic>
        <p:nvPicPr>
          <p:cNvPr id="11266" name="Picture 2" descr="Amazon.com: Catchstar Whack-a-mole Game Fast Reflexes Whack A Mole Game  Counting Score Wack-a-mole Language Learning Musical Wack A Mole With Soft  Hammer Educational Toy For Kids Toddlers Children Boys: Toys &amp; Games">
            <a:extLst>
              <a:ext uri="{FF2B5EF4-FFF2-40B4-BE49-F238E27FC236}">
                <a16:creationId xmlns:a16="http://schemas.microsoft.com/office/drawing/2014/main" id="{BBF2D681-6A71-4C4D-AF73-834A896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019" y="1624958"/>
            <a:ext cx="3404806" cy="275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03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81206"/>
            <a:ext cx="10515600" cy="1325563"/>
          </a:xfrm>
        </p:spPr>
        <p:txBody>
          <a:bodyPr/>
          <a:lstStyle/>
          <a:p>
            <a:r>
              <a:rPr lang="en-US" dirty="0"/>
              <a:t>Velocity Feature</a:t>
            </a:r>
          </a:p>
        </p:txBody>
      </p:sp>
      <p:sp>
        <p:nvSpPr>
          <p:cNvPr id="3" name="Espaço Reservado para Conteúdo 2">
            <a:extLst>
              <a:ext uri="{FF2B5EF4-FFF2-40B4-BE49-F238E27FC236}">
                <a16:creationId xmlns:a16="http://schemas.microsoft.com/office/drawing/2014/main" id="{D39C809B-D632-4F51-994A-C2A015544CFE}"/>
              </a:ext>
            </a:extLst>
          </p:cNvPr>
          <p:cNvSpPr>
            <a:spLocks noGrp="1"/>
          </p:cNvSpPr>
          <p:nvPr>
            <p:ph idx="1"/>
          </p:nvPr>
        </p:nvSpPr>
        <p:spPr>
          <a:xfrm>
            <a:off x="838200" y="1210056"/>
            <a:ext cx="10515600" cy="4437888"/>
          </a:xfrm>
        </p:spPr>
        <p:txBody>
          <a:bodyPr>
            <a:normAutofit fontScale="92500" lnSpcReduction="20000"/>
          </a:bodyPr>
          <a:lstStyle/>
          <a:p>
            <a:pPr algn="just">
              <a:lnSpc>
                <a:spcPct val="110000"/>
              </a:lnSpc>
            </a:pPr>
            <a:r>
              <a:rPr lang="en-US" sz="3200" dirty="0"/>
              <a:t>The basic building block of a velocity feature is a </a:t>
            </a:r>
            <a:r>
              <a:rPr lang="en-US" sz="3200" b="1" dirty="0"/>
              <a:t>rolling counter</a:t>
            </a:r>
            <a:r>
              <a:rPr lang="en-US" sz="3200" dirty="0"/>
              <a:t>. </a:t>
            </a:r>
          </a:p>
          <a:p>
            <a:pPr algn="just">
              <a:lnSpc>
                <a:spcPct val="110000"/>
              </a:lnSpc>
            </a:pPr>
            <a:r>
              <a:rPr lang="en-US" sz="3200" dirty="0"/>
              <a:t>A </a:t>
            </a:r>
            <a:r>
              <a:rPr lang="en-US" sz="3200" b="1" dirty="0"/>
              <a:t>rolling counter</a:t>
            </a:r>
            <a:r>
              <a:rPr lang="en-US" sz="3200" dirty="0"/>
              <a:t> </a:t>
            </a:r>
            <a:r>
              <a:rPr lang="en-US" sz="3200" b="1" u="sng" dirty="0">
                <a:solidFill>
                  <a:schemeClr val="accent6">
                    <a:lumMod val="50000"/>
                  </a:schemeClr>
                </a:solidFill>
              </a:rPr>
              <a:t>divides time into k buckets</a:t>
            </a:r>
            <a:r>
              <a:rPr lang="en-US" sz="3200" dirty="0"/>
              <a:t> (e.g., each hour of the day) and for </a:t>
            </a:r>
            <a:r>
              <a:rPr lang="en-US" sz="3200" b="1" u="sng" dirty="0">
                <a:solidFill>
                  <a:srgbClr val="FF0000"/>
                </a:solidFill>
              </a:rPr>
              <a:t>each key in a key space</a:t>
            </a:r>
            <a:r>
              <a:rPr lang="en-US" sz="3200" dirty="0"/>
              <a:t> (e.g., the set of all IP addresses) </a:t>
            </a:r>
            <a:r>
              <a:rPr lang="en-US" sz="3200" b="1" u="sng" dirty="0"/>
              <a:t>maintains the count of events</a:t>
            </a:r>
            <a:r>
              <a:rPr lang="en-US" sz="3200" dirty="0"/>
              <a:t> for that key in each bucket. </a:t>
            </a:r>
          </a:p>
          <a:p>
            <a:pPr algn="just">
              <a:lnSpc>
                <a:spcPct val="110000"/>
              </a:lnSpc>
            </a:pPr>
            <a:r>
              <a:rPr lang="en-US" sz="3200" dirty="0"/>
              <a:t>At </a:t>
            </a:r>
            <a:r>
              <a:rPr lang="en-US" sz="3200" b="1" dirty="0"/>
              <a:t>set intervals (e.g., on every hour), the oldest bucket is cleared</a:t>
            </a:r>
            <a:r>
              <a:rPr lang="en-US" sz="3200" dirty="0"/>
              <a:t>, and a fresh bucket is created. </a:t>
            </a:r>
          </a:p>
          <a:p>
            <a:pPr algn="just">
              <a:lnSpc>
                <a:spcPct val="110000"/>
              </a:lnSpc>
            </a:pPr>
            <a:r>
              <a:rPr lang="en-US" sz="3200" dirty="0"/>
              <a:t>At </a:t>
            </a:r>
            <a:r>
              <a:rPr lang="en-US" sz="3200" b="1" dirty="0"/>
              <a:t>any point we can query the counter </a:t>
            </a:r>
            <a:r>
              <a:rPr lang="en-US" sz="3200" dirty="0"/>
              <a:t>to get the number of events for a given key in the past t buckets (if t ≤ k).</a:t>
            </a:r>
          </a:p>
        </p:txBody>
      </p:sp>
    </p:spTree>
    <p:extLst>
      <p:ext uri="{BB962C8B-B14F-4D97-AF65-F5344CB8AC3E}">
        <p14:creationId xmlns:p14="http://schemas.microsoft.com/office/powerpoint/2010/main" val="2561660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373816"/>
            <a:ext cx="10515600" cy="1003882"/>
          </a:xfrm>
        </p:spPr>
        <p:txBody>
          <a:bodyPr>
            <a:normAutofit/>
          </a:bodyPr>
          <a:lstStyle/>
          <a:p>
            <a:r>
              <a:rPr lang="en-US" sz="5400" dirty="0"/>
              <a:t>Velocity Feature</a:t>
            </a:r>
          </a:p>
        </p:txBody>
      </p:sp>
      <p:sp>
        <p:nvSpPr>
          <p:cNvPr id="3" name="Espaço Reservado para Conteúdo 2">
            <a:extLst>
              <a:ext uri="{FF2B5EF4-FFF2-40B4-BE49-F238E27FC236}">
                <a16:creationId xmlns:a16="http://schemas.microsoft.com/office/drawing/2014/main" id="{D39C809B-D632-4F51-994A-C2A015544CFE}"/>
              </a:ext>
            </a:extLst>
          </p:cNvPr>
          <p:cNvSpPr>
            <a:spLocks noGrp="1"/>
          </p:cNvSpPr>
          <p:nvPr>
            <p:ph idx="1"/>
          </p:nvPr>
        </p:nvSpPr>
        <p:spPr>
          <a:xfrm>
            <a:off x="838200" y="1660070"/>
            <a:ext cx="10515600" cy="2865120"/>
          </a:xfrm>
        </p:spPr>
        <p:txBody>
          <a:bodyPr>
            <a:normAutofit/>
          </a:bodyPr>
          <a:lstStyle/>
          <a:p>
            <a:pPr marL="0" indent="0" algn="just">
              <a:lnSpc>
                <a:spcPct val="120000"/>
              </a:lnSpc>
              <a:buNone/>
            </a:pPr>
            <a:r>
              <a:rPr lang="en-US" sz="3600" dirty="0"/>
              <a:t>After you have rolling counters, you can begin counting account creation attempts by any number of different keys, at one or more granularities of time.</a:t>
            </a:r>
          </a:p>
        </p:txBody>
      </p:sp>
    </p:spTree>
    <p:extLst>
      <p:ext uri="{BB962C8B-B14F-4D97-AF65-F5344CB8AC3E}">
        <p14:creationId xmlns:p14="http://schemas.microsoft.com/office/powerpoint/2010/main" val="4153481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Velocity Feature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81101"/>
            <a:ext cx="10515600" cy="4764024"/>
          </a:xfrm>
          <a:prstGeom prst="rect">
            <a:avLst/>
          </a:prstGeom>
        </p:spPr>
        <p:txBody>
          <a:bodyPr vert="horz" lIns="91440" tIns="45720" rIns="91440" bIns="45720" numCol="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IP address or IP subnet</a:t>
            </a:r>
          </a:p>
          <a:p>
            <a:pPr algn="just">
              <a:lnSpc>
                <a:spcPct val="120000"/>
              </a:lnSpc>
            </a:pPr>
            <a:r>
              <a:rPr lang="en-US" sz="3200" dirty="0"/>
              <a:t>Geolocation features (city, country, etc.)</a:t>
            </a:r>
          </a:p>
          <a:p>
            <a:pPr algn="just">
              <a:lnSpc>
                <a:spcPct val="120000"/>
              </a:lnSpc>
            </a:pPr>
            <a:r>
              <a:rPr lang="en-US" sz="3200" dirty="0"/>
              <a:t>Browser type or version</a:t>
            </a:r>
          </a:p>
          <a:p>
            <a:pPr algn="just">
              <a:lnSpc>
                <a:spcPct val="120000"/>
              </a:lnSpc>
            </a:pPr>
            <a:r>
              <a:rPr lang="en-US" sz="3200" dirty="0"/>
              <a:t>Operating system and version</a:t>
            </a:r>
          </a:p>
          <a:p>
            <a:pPr algn="just">
              <a:lnSpc>
                <a:spcPct val="120000"/>
              </a:lnSpc>
            </a:pPr>
            <a:r>
              <a:rPr lang="en-US" sz="3200" dirty="0"/>
              <a:t>Success/failure of account creation</a:t>
            </a:r>
          </a:p>
          <a:p>
            <a:pPr algn="just">
              <a:lnSpc>
                <a:spcPct val="120000"/>
              </a:lnSpc>
            </a:pPr>
            <a:r>
              <a:rPr lang="en-US" sz="3200" dirty="0"/>
              <a:t>Features of the account username (e.g., substrings of email address or phone number)</a:t>
            </a:r>
          </a:p>
          <a:p>
            <a:pPr algn="just">
              <a:lnSpc>
                <a:spcPct val="120000"/>
              </a:lnSpc>
            </a:pPr>
            <a:r>
              <a:rPr lang="en-US" sz="3200" dirty="0"/>
              <a:t>Landing page in the account creation flow (e.g., mobile versus desktop)</a:t>
            </a:r>
          </a:p>
          <a:p>
            <a:pPr algn="just">
              <a:lnSpc>
                <a:spcPct val="120000"/>
              </a:lnSpc>
            </a:pPr>
            <a:r>
              <a:rPr lang="en-US" sz="3200" dirty="0"/>
              <a:t>API endpoint used</a:t>
            </a:r>
          </a:p>
          <a:p>
            <a:pPr algn="just">
              <a:lnSpc>
                <a:spcPct val="120000"/>
              </a:lnSpc>
            </a:pPr>
            <a:r>
              <a:rPr lang="en-US" sz="3200" dirty="0"/>
              <a:t>Any other property of the registration request</a:t>
            </a:r>
          </a:p>
        </p:txBody>
      </p:sp>
    </p:spTree>
    <p:extLst>
      <p:ext uri="{BB962C8B-B14F-4D97-AF65-F5344CB8AC3E}">
        <p14:creationId xmlns:p14="http://schemas.microsoft.com/office/powerpoint/2010/main" val="344006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fontScale="90000"/>
          </a:bodyPr>
          <a:lstStyle/>
          <a:p>
            <a:r>
              <a:rPr lang="en-US" sz="5400" dirty="0"/>
              <a:t>Authentication and Account Takeover</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691896" y="1284352"/>
            <a:ext cx="6708648" cy="4576000"/>
          </a:xfrm>
        </p:spPr>
        <p:txBody>
          <a:bodyPr>
            <a:normAutofit/>
          </a:bodyPr>
          <a:lstStyle/>
          <a:p>
            <a:pPr algn="just">
              <a:lnSpc>
                <a:spcPct val="100000"/>
              </a:lnSpc>
            </a:pPr>
            <a:r>
              <a:rPr lang="en-US" sz="3600" dirty="0"/>
              <a:t>Authentication on the internet today overwhelmingly takes the form of </a:t>
            </a:r>
            <a:r>
              <a:rPr lang="en-US" sz="3600" b="1" u="sng" dirty="0"/>
              <a:t>passwords</a:t>
            </a:r>
            <a:r>
              <a:rPr lang="en-US" sz="3600" dirty="0"/>
              <a:t>.</a:t>
            </a:r>
          </a:p>
          <a:p>
            <a:pPr algn="just">
              <a:lnSpc>
                <a:spcPct val="100000"/>
              </a:lnSpc>
            </a:pPr>
            <a:r>
              <a:rPr lang="en-US" sz="3600" dirty="0"/>
              <a:t>In the ideal situation, passwords serve to identify a user by verifying a snippet of information that is known only to that user. </a:t>
            </a:r>
          </a:p>
        </p:txBody>
      </p:sp>
      <p:pic>
        <p:nvPicPr>
          <p:cNvPr id="4" name="Imagem 3">
            <a:extLst>
              <a:ext uri="{FF2B5EF4-FFF2-40B4-BE49-F238E27FC236}">
                <a16:creationId xmlns:a16="http://schemas.microsoft.com/office/drawing/2014/main" id="{FECACF01-E1A2-4F72-9691-ADD6F0024AAC}"/>
              </a:ext>
            </a:extLst>
          </p:cNvPr>
          <p:cNvPicPr>
            <a:picLocks noChangeAspect="1"/>
          </p:cNvPicPr>
          <p:nvPr/>
        </p:nvPicPr>
        <p:blipFill>
          <a:blip r:embed="rId3"/>
          <a:stretch>
            <a:fillRect/>
          </a:stretch>
        </p:blipFill>
        <p:spPr>
          <a:xfrm>
            <a:off x="7676388" y="2101596"/>
            <a:ext cx="3982212" cy="2654808"/>
          </a:xfrm>
          <a:prstGeom prst="rect">
            <a:avLst/>
          </a:prstGeom>
        </p:spPr>
      </p:pic>
    </p:spTree>
    <p:extLst>
      <p:ext uri="{BB962C8B-B14F-4D97-AF65-F5344CB8AC3E}">
        <p14:creationId xmlns:p14="http://schemas.microsoft.com/office/powerpoint/2010/main" val="2829993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Velocity Feature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81101"/>
            <a:ext cx="10515600" cy="4764024"/>
          </a:xfrm>
          <a:prstGeom prst="rect">
            <a:avLst/>
          </a:prstGeom>
        </p:spPr>
        <p:txBody>
          <a:bodyPr vert="horz" lIns="91440" tIns="45720" rIns="91440" bIns="45720" numCol="1"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Ratio of success to failure on login or registration (failure spikes are suspicious)</a:t>
            </a:r>
          </a:p>
          <a:p>
            <a:pPr algn="just">
              <a:lnSpc>
                <a:spcPct val="120000"/>
              </a:lnSpc>
            </a:pPr>
            <a:r>
              <a:rPr lang="en-US" sz="3200" dirty="0"/>
              <a:t>Ratio of API requests to page requests (the API being hit without a corresponding page request suggests automation, at least when the user agent claims to be a browser)</a:t>
            </a:r>
          </a:p>
          <a:p>
            <a:pPr algn="just">
              <a:lnSpc>
                <a:spcPct val="120000"/>
              </a:lnSpc>
            </a:pPr>
            <a:r>
              <a:rPr lang="en-US" sz="3200" dirty="0"/>
              <a:t>Ratio of mobile requests to desktop requests</a:t>
            </a:r>
          </a:p>
          <a:p>
            <a:pPr algn="just">
              <a:lnSpc>
                <a:spcPct val="120000"/>
              </a:lnSpc>
            </a:pPr>
            <a:r>
              <a:rPr lang="en-US" sz="3200" dirty="0"/>
              <a:t>Ratio of errors (i.e., 4xx response codes) to successful requests (200 response code)</a:t>
            </a:r>
          </a:p>
        </p:txBody>
      </p:sp>
    </p:spTree>
    <p:extLst>
      <p:ext uri="{BB962C8B-B14F-4D97-AF65-F5344CB8AC3E}">
        <p14:creationId xmlns:p14="http://schemas.microsoft.com/office/powerpoint/2010/main" val="1202277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b="1" dirty="0"/>
              <a:t>Velocity features are good at catching high-volume attacks</a:t>
            </a:r>
            <a:endParaRPr lang="en-US" sz="3200" dirty="0"/>
          </a:p>
          <a:p>
            <a:pPr algn="just">
              <a:lnSpc>
                <a:spcPct val="120000"/>
              </a:lnSpc>
            </a:pPr>
            <a:r>
              <a:rPr lang="en-US" sz="3200" dirty="0">
                <a:solidFill>
                  <a:srgbClr val="FF0000"/>
                </a:solidFill>
              </a:rPr>
              <a:t>What if the attacker slows down and/or diversifies their keys to the point where the requests are coming in below the threshold for any given key? </a:t>
            </a:r>
          </a:p>
          <a:p>
            <a:pPr algn="just">
              <a:lnSpc>
                <a:spcPct val="120000"/>
              </a:lnSpc>
            </a:pPr>
            <a:r>
              <a:rPr lang="en-US" sz="3200" dirty="0">
                <a:solidFill>
                  <a:srgbClr val="FF0000"/>
                </a:solidFill>
              </a:rPr>
              <a:t>How can we make a decision on a single request?</a:t>
            </a:r>
          </a:p>
        </p:txBody>
      </p:sp>
    </p:spTree>
    <p:extLst>
      <p:ext uri="{BB962C8B-B14F-4D97-AF65-F5344CB8AC3E}">
        <p14:creationId xmlns:p14="http://schemas.microsoft.com/office/powerpoint/2010/main" val="3133658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b="1" dirty="0"/>
              <a:t>Reputation</a:t>
            </a:r>
            <a:r>
              <a:rPr lang="en-US" sz="3200" dirty="0"/>
              <a:t> quantifies the knowledge we have about a given key (e.g., IP address) either from our own data or from third parties and gives us a starting point (or more formally, a prior) for assessing whether a request from this key is legitimate.</a:t>
            </a:r>
            <a:endParaRPr lang="en-US" sz="3200" dirty="0">
              <a:solidFill>
                <a:srgbClr val="FF0000"/>
              </a:solidFill>
            </a:endParaRPr>
          </a:p>
        </p:txBody>
      </p:sp>
    </p:spTree>
    <p:extLst>
      <p:ext uri="{BB962C8B-B14F-4D97-AF65-F5344CB8AC3E}">
        <p14:creationId xmlns:p14="http://schemas.microsoft.com/office/powerpoint/2010/main" val="3011569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The simplest reputation signal for a registration defense model is the fraction of accounts on that </a:t>
            </a:r>
            <a:r>
              <a:rPr lang="en-US" sz="3200" b="1" dirty="0"/>
              <a:t>IP that have been previously labeled as bad</a:t>
            </a:r>
            <a:r>
              <a:rPr lang="en-US" sz="3200" dirty="0"/>
              <a:t>.</a:t>
            </a:r>
          </a:p>
          <a:p>
            <a:pPr algn="just">
              <a:lnSpc>
                <a:spcPct val="120000"/>
              </a:lnSpc>
            </a:pPr>
            <a:r>
              <a:rPr lang="en-US" sz="3200" dirty="0"/>
              <a:t>A more sophisticated system might capture other measures of “badness”: </a:t>
            </a:r>
            <a:r>
              <a:rPr lang="en-US" sz="3200" b="1" dirty="0"/>
              <a:t>how many account takeover attempts have been seen from the IP, or how much spam has been sent from it?</a:t>
            </a:r>
            <a:endParaRPr lang="en-US" sz="3200" dirty="0"/>
          </a:p>
        </p:txBody>
      </p:sp>
    </p:spTree>
    <p:extLst>
      <p:ext uri="{BB962C8B-B14F-4D97-AF65-F5344CB8AC3E}">
        <p14:creationId xmlns:p14="http://schemas.microsoft.com/office/powerpoint/2010/main" val="948145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20901"/>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But if you do not have labels:</a:t>
            </a:r>
          </a:p>
          <a:p>
            <a:pPr lvl="1" algn="just">
              <a:lnSpc>
                <a:spcPct val="120000"/>
              </a:lnSpc>
            </a:pPr>
            <a:r>
              <a:rPr lang="en-US" sz="2800" dirty="0"/>
              <a:t>How long ago was the IP first seen? (Older is better.)</a:t>
            </a:r>
          </a:p>
          <a:p>
            <a:pPr lvl="1" algn="just">
              <a:lnSpc>
                <a:spcPct val="120000"/>
              </a:lnSpc>
            </a:pPr>
            <a:r>
              <a:rPr lang="en-US" sz="2800" dirty="0"/>
              <a:t>How many legitimate accounts are on the IP?</a:t>
            </a:r>
          </a:p>
          <a:p>
            <a:pPr lvl="1" algn="just">
              <a:lnSpc>
                <a:spcPct val="120000"/>
              </a:lnSpc>
            </a:pPr>
            <a:r>
              <a:rPr lang="en-US" sz="2800" dirty="0"/>
              <a:t>How much revenue comes in from the IP?</a:t>
            </a:r>
          </a:p>
          <a:p>
            <a:pPr lvl="1" algn="just">
              <a:lnSpc>
                <a:spcPct val="120000"/>
              </a:lnSpc>
            </a:pPr>
            <a:r>
              <a:rPr lang="en-US" sz="2800" dirty="0"/>
              <a:t>How consistent is traffic on the IP? (Spikes are suspicious.)</a:t>
            </a:r>
          </a:p>
          <a:p>
            <a:pPr lvl="1" algn="just">
              <a:lnSpc>
                <a:spcPct val="120000"/>
              </a:lnSpc>
            </a:pPr>
            <a:r>
              <a:rPr lang="en-US" sz="2800" dirty="0"/>
              <a:t>What’s the ratio of reads to writes on the IP? (More writes = more spam.)</a:t>
            </a:r>
          </a:p>
          <a:p>
            <a:pPr lvl="1" algn="just">
              <a:lnSpc>
                <a:spcPct val="120000"/>
              </a:lnSpc>
            </a:pPr>
            <a:r>
              <a:rPr lang="en-US" sz="2800" dirty="0"/>
              <a:t>How popular is the IP (as a fraction of all requests)?</a:t>
            </a:r>
          </a:p>
        </p:txBody>
      </p:sp>
    </p:spTree>
    <p:extLst>
      <p:ext uri="{BB962C8B-B14F-4D97-AF65-F5344CB8AC3E}">
        <p14:creationId xmlns:p14="http://schemas.microsoft.com/office/powerpoint/2010/main" val="320696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521589" y="276277"/>
            <a:ext cx="10869168" cy="1771977"/>
          </a:xfrm>
        </p:spPr>
        <p:txBody>
          <a:bodyPr>
            <a:normAutofit/>
          </a:bodyPr>
          <a:lstStyle/>
          <a:p>
            <a:r>
              <a:rPr lang="en-US" sz="5400" dirty="0"/>
              <a:t>How to use the data into Supervised ML</a:t>
            </a:r>
          </a:p>
        </p:txBody>
      </p:sp>
      <p:pic>
        <p:nvPicPr>
          <p:cNvPr id="5" name="Imagem 4">
            <a:extLst>
              <a:ext uri="{FF2B5EF4-FFF2-40B4-BE49-F238E27FC236}">
                <a16:creationId xmlns:a16="http://schemas.microsoft.com/office/drawing/2014/main" id="{9883EE14-7BE2-470B-A947-326B9C8349AC}"/>
              </a:ext>
            </a:extLst>
          </p:cNvPr>
          <p:cNvPicPr>
            <a:picLocks noChangeAspect="1"/>
          </p:cNvPicPr>
          <p:nvPr/>
        </p:nvPicPr>
        <p:blipFill>
          <a:blip r:embed="rId3"/>
          <a:stretch>
            <a:fillRect/>
          </a:stretch>
        </p:blipFill>
        <p:spPr>
          <a:xfrm>
            <a:off x="642937" y="2415540"/>
            <a:ext cx="10906125" cy="2514600"/>
          </a:xfrm>
          <a:prstGeom prst="rect">
            <a:avLst/>
          </a:prstGeom>
        </p:spPr>
      </p:pic>
    </p:spTree>
    <p:extLst>
      <p:ext uri="{BB962C8B-B14F-4D97-AF65-F5344CB8AC3E}">
        <p14:creationId xmlns:p14="http://schemas.microsoft.com/office/powerpoint/2010/main" val="184493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481720"/>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Financial Fraud</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04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r>
              <a:rPr lang="en-US" dirty="0"/>
              <a:t>Financial Fraud</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838200" y="1092644"/>
            <a:ext cx="10902696" cy="4747324"/>
          </a:xfrm>
        </p:spPr>
        <p:txBody>
          <a:bodyPr numCol="1">
            <a:noAutofit/>
          </a:bodyPr>
          <a:lstStyle/>
          <a:p>
            <a:pPr>
              <a:lnSpc>
                <a:spcPct val="120000"/>
              </a:lnSpc>
            </a:pPr>
            <a:r>
              <a:rPr lang="en-US" sz="2900" dirty="0"/>
              <a:t>Most of the financial fraud is conducted using stolen credit cards. </a:t>
            </a:r>
          </a:p>
          <a:p>
            <a:pPr>
              <a:lnSpc>
                <a:spcPct val="120000"/>
              </a:lnSpc>
            </a:pPr>
            <a:r>
              <a:rPr lang="en-US" sz="2900" dirty="0"/>
              <a:t>Credit card fraud is older than the internet, and an enormous amount of work has been done to understand and prevent it. </a:t>
            </a:r>
          </a:p>
          <a:p>
            <a:pPr>
              <a:lnSpc>
                <a:spcPct val="120000"/>
              </a:lnSpc>
            </a:pPr>
            <a:r>
              <a:rPr lang="en-US" sz="2900" dirty="0"/>
              <a:t>A single credit card transaction passes through many different entities as it is processed: merchant (you); payment processor; merchant’s bank; card network (Visa/Mastercard/American Express/Discover), which routes inter-bank transactions; and the card issuer’s bank.</a:t>
            </a:r>
          </a:p>
        </p:txBody>
      </p:sp>
    </p:spTree>
    <p:extLst>
      <p:ext uri="{BB962C8B-B14F-4D97-AF65-F5344CB8AC3E}">
        <p14:creationId xmlns:p14="http://schemas.microsoft.com/office/powerpoint/2010/main" val="163838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5C6C4-12A6-4C65-A310-D4A494BF7EE0}"/>
              </a:ext>
            </a:extLst>
          </p:cNvPr>
          <p:cNvSpPr>
            <a:spLocks noGrp="1"/>
          </p:cNvSpPr>
          <p:nvPr>
            <p:ph type="title"/>
          </p:nvPr>
        </p:nvSpPr>
        <p:spPr>
          <a:xfrm>
            <a:off x="691896" y="365125"/>
            <a:ext cx="10515600" cy="1325563"/>
          </a:xfrm>
        </p:spPr>
        <p:txBody>
          <a:bodyPr/>
          <a:lstStyle/>
          <a:p>
            <a:r>
              <a:rPr lang="en-US" dirty="0"/>
              <a:t>Indicative of Financial Frauds</a:t>
            </a:r>
          </a:p>
        </p:txBody>
      </p:sp>
      <p:sp>
        <p:nvSpPr>
          <p:cNvPr id="3" name="Espaço Reservado para Conteúdo 2">
            <a:extLst>
              <a:ext uri="{FF2B5EF4-FFF2-40B4-BE49-F238E27FC236}">
                <a16:creationId xmlns:a16="http://schemas.microsoft.com/office/drawing/2014/main" id="{73660E8E-6D5F-4C5D-9FAB-FB41B17CA9AA}"/>
              </a:ext>
            </a:extLst>
          </p:cNvPr>
          <p:cNvSpPr>
            <a:spLocks noGrp="1"/>
          </p:cNvSpPr>
          <p:nvPr>
            <p:ph idx="1"/>
          </p:nvPr>
        </p:nvSpPr>
        <p:spPr/>
        <p:txBody>
          <a:bodyPr>
            <a:normAutofit/>
          </a:bodyPr>
          <a:lstStyle/>
          <a:p>
            <a:pPr>
              <a:buFont typeface="Wingdings" panose="05000000000000000000" pitchFamily="2" charset="2"/>
              <a:buChar char="ü"/>
            </a:pPr>
            <a:r>
              <a:rPr lang="en-US" sz="3600" dirty="0"/>
              <a:t>Spending profiles of customers</a:t>
            </a:r>
          </a:p>
          <a:p>
            <a:pPr>
              <a:buFont typeface="Wingdings" panose="05000000000000000000" pitchFamily="2" charset="2"/>
              <a:buChar char="ü"/>
            </a:pPr>
            <a:r>
              <a:rPr lang="en-US" sz="3600" dirty="0"/>
              <a:t>Geographical/time-dependency correlation</a:t>
            </a:r>
          </a:p>
          <a:p>
            <a:pPr>
              <a:buFont typeface="Wingdings" panose="05000000000000000000" pitchFamily="2" charset="2"/>
              <a:buChar char="ü"/>
            </a:pPr>
            <a:r>
              <a:rPr lang="en-US" sz="3600" dirty="0"/>
              <a:t>Data mismatch</a:t>
            </a:r>
          </a:p>
          <a:p>
            <a:pPr>
              <a:buFont typeface="Wingdings" panose="05000000000000000000" pitchFamily="2" charset="2"/>
              <a:buChar char="ü"/>
            </a:pPr>
            <a:r>
              <a:rPr lang="en-US" sz="3600" dirty="0"/>
              <a:t>Account profile</a:t>
            </a:r>
          </a:p>
          <a:p>
            <a:pPr>
              <a:buFont typeface="Wingdings" panose="05000000000000000000" pitchFamily="2" charset="2"/>
              <a:buChar char="ü"/>
            </a:pPr>
            <a:r>
              <a:rPr lang="en-US" sz="3600" dirty="0"/>
              <a:t>Customer interaction statistics</a:t>
            </a:r>
          </a:p>
          <a:p>
            <a:pPr>
              <a:buFont typeface="Wingdings" panose="05000000000000000000" pitchFamily="2" charset="2"/>
              <a:buChar char="ü"/>
            </a:pPr>
            <a:endParaRPr lang="en-US" sz="3600" dirty="0"/>
          </a:p>
          <a:p>
            <a:pPr>
              <a:buFont typeface="Wingdings" panose="05000000000000000000" pitchFamily="2" charset="2"/>
              <a:buChar char="ü"/>
            </a:pPr>
            <a:endParaRPr lang="en-US" sz="3600" dirty="0"/>
          </a:p>
        </p:txBody>
      </p:sp>
    </p:spTree>
    <p:extLst>
      <p:ext uri="{BB962C8B-B14F-4D97-AF65-F5344CB8AC3E}">
        <p14:creationId xmlns:p14="http://schemas.microsoft.com/office/powerpoint/2010/main" val="370040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pPr>
              <a:lnSpc>
                <a:spcPct val="120000"/>
              </a:lnSpc>
            </a:pPr>
            <a:r>
              <a:rPr lang="en-US" sz="4400" dirty="0"/>
              <a:t>Spending profiles of customers:</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353312"/>
            <a:ext cx="10902696" cy="4449350"/>
          </a:xfrm>
        </p:spPr>
        <p:txBody>
          <a:bodyPr numCol="2">
            <a:noAutofit/>
          </a:bodyPr>
          <a:lstStyle/>
          <a:p>
            <a:pPr>
              <a:lnSpc>
                <a:spcPct val="100000"/>
              </a:lnSpc>
            </a:pPr>
            <a:r>
              <a:rPr lang="en-US" sz="3000" dirty="0"/>
              <a:t>How many standard deviations from the customer’s average purchase a given transaction is</a:t>
            </a:r>
          </a:p>
          <a:p>
            <a:pPr>
              <a:lnSpc>
                <a:spcPct val="100000"/>
              </a:lnSpc>
            </a:pPr>
            <a:r>
              <a:rPr lang="en-US" sz="3000" dirty="0"/>
              <a:t>Velocity of credit card purchases</a:t>
            </a:r>
          </a:p>
          <a:p>
            <a:pPr>
              <a:lnSpc>
                <a:spcPct val="100000"/>
              </a:lnSpc>
            </a:pPr>
            <a:r>
              <a:rPr lang="en-US" sz="3000" dirty="0"/>
              <a:t>Prevalence of the current product or product category in the customer’s history</a:t>
            </a:r>
          </a:p>
          <a:p>
            <a:pPr>
              <a:lnSpc>
                <a:spcPct val="100000"/>
              </a:lnSpc>
            </a:pPr>
            <a:r>
              <a:rPr lang="en-US" sz="3000" dirty="0"/>
              <a:t>Whether this is a first purchase (e.g., a free user suddenly begins making lots of purchases)</a:t>
            </a:r>
          </a:p>
          <a:p>
            <a:pPr>
              <a:lnSpc>
                <a:spcPct val="100000"/>
              </a:lnSpc>
            </a:pPr>
            <a:r>
              <a:rPr lang="en-US" sz="3000" dirty="0"/>
              <a:t>Whether this payment method/card type is typical for the customer</a:t>
            </a:r>
          </a:p>
          <a:p>
            <a:pPr>
              <a:lnSpc>
                <a:spcPct val="100000"/>
              </a:lnSpc>
            </a:pPr>
            <a:r>
              <a:rPr lang="en-US" sz="3000" dirty="0"/>
              <a:t>How recently this payment method was added to the account</a:t>
            </a:r>
          </a:p>
        </p:txBody>
      </p:sp>
    </p:spTree>
    <p:extLst>
      <p:ext uri="{BB962C8B-B14F-4D97-AF65-F5344CB8AC3E}">
        <p14:creationId xmlns:p14="http://schemas.microsoft.com/office/powerpoint/2010/main" val="370407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a:bodyPr>
          <a:lstStyle/>
          <a:p>
            <a:r>
              <a:rPr lang="en-US" sz="5400" dirty="0"/>
              <a:t>Password Flaws</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838200" y="1300544"/>
            <a:ext cx="10515600" cy="4466272"/>
          </a:xfrm>
        </p:spPr>
        <p:txBody>
          <a:bodyPr>
            <a:normAutofit/>
          </a:bodyPr>
          <a:lstStyle/>
          <a:p>
            <a:pPr algn="just">
              <a:lnSpc>
                <a:spcPct val="100000"/>
              </a:lnSpc>
            </a:pPr>
            <a:r>
              <a:rPr lang="en-US" dirty="0"/>
              <a:t>Users choose passwords that are </a:t>
            </a:r>
            <a:r>
              <a:rPr lang="en-US" b="1" dirty="0"/>
              <a:t>easy to remember</a:t>
            </a:r>
            <a:r>
              <a:rPr lang="en-US" dirty="0"/>
              <a:t> but also easy to guess.</a:t>
            </a:r>
          </a:p>
          <a:p>
            <a:pPr algn="just">
              <a:lnSpc>
                <a:spcPct val="100000"/>
              </a:lnSpc>
            </a:pPr>
            <a:r>
              <a:rPr lang="en-US" dirty="0"/>
              <a:t>Because it is nearly </a:t>
            </a:r>
            <a:r>
              <a:rPr lang="en-US" b="1" dirty="0"/>
              <a:t>impossible to remember a unique, secure password for each site</a:t>
            </a:r>
            <a:r>
              <a:rPr lang="en-US" dirty="0"/>
              <a:t>, people reuse passwords across multiple sites.</a:t>
            </a:r>
          </a:p>
          <a:p>
            <a:pPr algn="just">
              <a:lnSpc>
                <a:spcPct val="100000"/>
              </a:lnSpc>
            </a:pPr>
            <a:r>
              <a:rPr lang="en-US" dirty="0"/>
              <a:t>Users are </a:t>
            </a:r>
            <a:r>
              <a:rPr lang="en-US" b="1" dirty="0"/>
              <a:t>vulnerable to “phishing” campaigns</a:t>
            </a:r>
            <a:r>
              <a:rPr lang="en-US" dirty="0"/>
              <a:t>, in which a malicious email or website takes on the appearance of a legitimate login form, and tricks users into revealing their credentials.</a:t>
            </a:r>
          </a:p>
          <a:p>
            <a:pPr algn="just">
              <a:lnSpc>
                <a:spcPct val="100000"/>
              </a:lnSpc>
            </a:pPr>
            <a:r>
              <a:rPr lang="en-US" dirty="0"/>
              <a:t>Users might </a:t>
            </a:r>
            <a:r>
              <a:rPr lang="en-US" b="1" dirty="0"/>
              <a:t>write down passwords</a:t>
            </a:r>
            <a:r>
              <a:rPr lang="en-US" dirty="0"/>
              <a:t> where they can be easily read or </a:t>
            </a:r>
            <a:r>
              <a:rPr lang="en-US" b="1" dirty="0"/>
              <a:t>share them</a:t>
            </a:r>
            <a:r>
              <a:rPr lang="en-US" dirty="0"/>
              <a:t> with friends, family, or colleagues.</a:t>
            </a:r>
          </a:p>
        </p:txBody>
      </p:sp>
    </p:spTree>
    <p:extLst>
      <p:ext uri="{BB962C8B-B14F-4D97-AF65-F5344CB8AC3E}">
        <p14:creationId xmlns:p14="http://schemas.microsoft.com/office/powerpoint/2010/main" val="4270518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pPr>
              <a:lnSpc>
                <a:spcPct val="100000"/>
              </a:lnSpc>
            </a:pPr>
            <a:r>
              <a:rPr lang="en-US" sz="4400" dirty="0"/>
              <a:t>Geographical/time-dependency correlation</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353312"/>
            <a:ext cx="10902696" cy="4449350"/>
          </a:xfrm>
        </p:spPr>
        <p:txBody>
          <a:bodyPr numCol="1">
            <a:noAutofit/>
          </a:bodyPr>
          <a:lstStyle/>
          <a:p>
            <a:pPr>
              <a:lnSpc>
                <a:spcPct val="100000"/>
              </a:lnSpc>
            </a:pPr>
            <a:r>
              <a:rPr lang="en-US" sz="3600" dirty="0"/>
              <a:t>All the correlation signals for authentication (e.g., geographic displacement, IP/browser history)</a:t>
            </a:r>
          </a:p>
          <a:p>
            <a:pPr>
              <a:lnSpc>
                <a:spcPct val="100000"/>
              </a:lnSpc>
            </a:pPr>
            <a:r>
              <a:rPr lang="en-US" sz="3600" dirty="0"/>
              <a:t>Geographic velocity (e.g., if a physical credit card transaction was made in London at 8:45 PM and in New York at 9:00 PM on the same day, the user’s velocity is abnormally high)</a:t>
            </a:r>
          </a:p>
        </p:txBody>
      </p:sp>
    </p:spTree>
    <p:extLst>
      <p:ext uri="{BB962C8B-B14F-4D97-AF65-F5344CB8AC3E}">
        <p14:creationId xmlns:p14="http://schemas.microsoft.com/office/powerpoint/2010/main" val="462054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Data mismatch</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Whether the credit card billing address matches the user’s profile information at the city/state/country level</a:t>
            </a:r>
          </a:p>
          <a:p>
            <a:pPr>
              <a:lnSpc>
                <a:spcPct val="100000"/>
              </a:lnSpc>
            </a:pPr>
            <a:r>
              <a:rPr lang="en-US" sz="3600" dirty="0"/>
              <a:t>Mismatch between billing and shipping addresses</a:t>
            </a:r>
          </a:p>
          <a:p>
            <a:pPr>
              <a:lnSpc>
                <a:spcPct val="100000"/>
              </a:lnSpc>
            </a:pPr>
            <a:r>
              <a:rPr lang="en-US" sz="3600" dirty="0"/>
              <a:t>Whether the credit card’s bank is in the same country as the user</a:t>
            </a:r>
          </a:p>
        </p:txBody>
      </p:sp>
    </p:spTree>
    <p:extLst>
      <p:ext uri="{BB962C8B-B14F-4D97-AF65-F5344CB8AC3E}">
        <p14:creationId xmlns:p14="http://schemas.microsoft.com/office/powerpoint/2010/main" val="1806880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Account profile</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4000" dirty="0"/>
              <a:t>Age of the user’s account</a:t>
            </a:r>
          </a:p>
          <a:p>
            <a:pPr>
              <a:lnSpc>
                <a:spcPct val="100000"/>
              </a:lnSpc>
            </a:pPr>
            <a:r>
              <a:rPr lang="en-US" sz="4000" dirty="0"/>
              <a:t>Reputation from account creation scoring (as just discussed)</a:t>
            </a:r>
          </a:p>
        </p:txBody>
      </p:sp>
    </p:spTree>
    <p:extLst>
      <p:ext uri="{BB962C8B-B14F-4D97-AF65-F5344CB8AC3E}">
        <p14:creationId xmlns:p14="http://schemas.microsoft.com/office/powerpoint/2010/main" val="487420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Customer interaction statistics</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Number of times the customer goes through the payment flow</a:t>
            </a:r>
          </a:p>
          <a:p>
            <a:pPr>
              <a:lnSpc>
                <a:spcPct val="100000"/>
              </a:lnSpc>
            </a:pPr>
            <a:r>
              <a:rPr lang="en-US" sz="3600" dirty="0"/>
              <a:t>Number of credit cards tried</a:t>
            </a:r>
          </a:p>
          <a:p>
            <a:pPr>
              <a:lnSpc>
                <a:spcPct val="100000"/>
              </a:lnSpc>
            </a:pPr>
            <a:r>
              <a:rPr lang="en-US" sz="3600" dirty="0"/>
              <a:t>How many times a given card is tried</a:t>
            </a:r>
          </a:p>
          <a:p>
            <a:pPr>
              <a:lnSpc>
                <a:spcPct val="100000"/>
              </a:lnSpc>
            </a:pPr>
            <a:r>
              <a:rPr lang="en-US" sz="3600" dirty="0"/>
              <a:t>Number of orders per billing or shipping address</a:t>
            </a:r>
          </a:p>
        </p:txBody>
      </p:sp>
    </p:spTree>
    <p:extLst>
      <p:ext uri="{BB962C8B-B14F-4D97-AF65-F5344CB8AC3E}">
        <p14:creationId xmlns:p14="http://schemas.microsoft.com/office/powerpoint/2010/main" val="1864033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Measure of the Fraud Model</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Customer reports of fraud</a:t>
            </a:r>
          </a:p>
          <a:p>
            <a:pPr>
              <a:lnSpc>
                <a:spcPct val="100000"/>
              </a:lnSpc>
            </a:pPr>
            <a:r>
              <a:rPr lang="en-US" sz="3600" dirty="0"/>
              <a:t>Customer refunds</a:t>
            </a:r>
          </a:p>
          <a:p>
            <a:pPr>
              <a:lnSpc>
                <a:spcPct val="100000"/>
              </a:lnSpc>
            </a:pPr>
            <a:r>
              <a:rPr lang="en-US" sz="3600" dirty="0"/>
              <a:t>Purchases made by fake or compromised accounts</a:t>
            </a:r>
          </a:p>
        </p:txBody>
      </p:sp>
    </p:spTree>
    <p:extLst>
      <p:ext uri="{BB962C8B-B14F-4D97-AF65-F5344CB8AC3E}">
        <p14:creationId xmlns:p14="http://schemas.microsoft.com/office/powerpoint/2010/main" val="3818629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(2)</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Types of Abuse - Authentication and Account Takeover (2/2)</a:t>
            </a:r>
          </a:p>
          <a:p>
            <a:pPr marL="457200" indent="-457200">
              <a:lnSpc>
                <a:spcPct val="150000"/>
              </a:lnSpc>
              <a:buFont typeface="+mj-lt"/>
              <a:buAutoNum type="alphaUcPeriod"/>
            </a:pPr>
            <a:r>
              <a:rPr lang="en-US" sz="3200" dirty="0"/>
              <a:t>Types of Abuse – Account Creation</a:t>
            </a:r>
          </a:p>
          <a:p>
            <a:pPr marL="457200" indent="-457200">
              <a:lnSpc>
                <a:spcPct val="150000"/>
              </a:lnSpc>
              <a:buFont typeface="+mj-lt"/>
              <a:buAutoNum type="alphaUcPeriod"/>
            </a:pPr>
            <a:r>
              <a:rPr lang="en-US" sz="3200" dirty="0"/>
              <a:t>Types of Abuse – Financial Fraud</a:t>
            </a:r>
          </a:p>
        </p:txBody>
      </p:sp>
    </p:spTree>
    <p:extLst>
      <p:ext uri="{BB962C8B-B14F-4D97-AF65-F5344CB8AC3E}">
        <p14:creationId xmlns:p14="http://schemas.microsoft.com/office/powerpoint/2010/main" val="1641931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953A-6481-4311-B4D1-3867A3E24898}"/>
              </a:ext>
            </a:extLst>
          </p:cNvPr>
          <p:cNvSpPr>
            <a:spLocks noGrp="1"/>
          </p:cNvSpPr>
          <p:nvPr>
            <p:ph type="title"/>
          </p:nvPr>
        </p:nvSpPr>
        <p:spPr>
          <a:xfrm>
            <a:off x="838200" y="365125"/>
            <a:ext cx="4099560" cy="2536571"/>
          </a:xfrm>
        </p:spPr>
        <p:txBody>
          <a:bodyPr>
            <a:normAutofit fontScale="90000"/>
          </a:bodyPr>
          <a:lstStyle/>
          <a:p>
            <a:r>
              <a:rPr lang="en-US" sz="4800" dirty="0"/>
              <a:t>Features Used to Classify Login Attempts</a:t>
            </a:r>
          </a:p>
        </p:txBody>
      </p:sp>
      <p:sp>
        <p:nvSpPr>
          <p:cNvPr id="4" name="Espaço Reservado para Conteúdo 3">
            <a:extLst>
              <a:ext uri="{FF2B5EF4-FFF2-40B4-BE49-F238E27FC236}">
                <a16:creationId xmlns:a16="http://schemas.microsoft.com/office/drawing/2014/main" id="{799F89D7-88CE-478B-AE3A-1839C97B8F18}"/>
              </a:ext>
            </a:extLst>
          </p:cNvPr>
          <p:cNvSpPr>
            <a:spLocks noGrp="1"/>
          </p:cNvSpPr>
          <p:nvPr>
            <p:ph idx="1"/>
          </p:nvPr>
        </p:nvSpPr>
        <p:spPr>
          <a:xfrm>
            <a:off x="838200" y="2964062"/>
            <a:ext cx="10515600" cy="2767584"/>
          </a:xfrm>
        </p:spPr>
        <p:txBody>
          <a:bodyPr>
            <a:normAutofit fontScale="92500"/>
          </a:bodyPr>
          <a:lstStyle/>
          <a:p>
            <a:pPr>
              <a:lnSpc>
                <a:spcPct val="120000"/>
              </a:lnSpc>
            </a:pPr>
            <a:r>
              <a:rPr lang="en-US" sz="3600" dirty="0"/>
              <a:t>Signals indicating a brute-force attack on a single account;</a:t>
            </a:r>
          </a:p>
          <a:p>
            <a:pPr>
              <a:lnSpc>
                <a:spcPct val="120000"/>
              </a:lnSpc>
            </a:pPr>
            <a:r>
              <a:rPr lang="en-US" sz="3600" dirty="0"/>
              <a:t>Signals indicating a deviation from this user’s established patterns of login;</a:t>
            </a:r>
          </a:p>
          <a:p>
            <a:pPr>
              <a:lnSpc>
                <a:spcPct val="120000"/>
              </a:lnSpc>
            </a:pPr>
            <a:r>
              <a:rPr lang="en-US" sz="3600" dirty="0"/>
              <a:t>Signals indicating large-scale automation of login.</a:t>
            </a:r>
          </a:p>
          <a:p>
            <a:pPr>
              <a:lnSpc>
                <a:spcPct val="120000"/>
              </a:lnSpc>
            </a:pPr>
            <a:endParaRPr lang="en-US" sz="3600" dirty="0"/>
          </a:p>
        </p:txBody>
      </p:sp>
      <p:pic>
        <p:nvPicPr>
          <p:cNvPr id="1026" name="Picture 2" descr="Limit the Number of Failed Login Attempts in Windows 10 - TechCult">
            <a:extLst>
              <a:ext uri="{FF2B5EF4-FFF2-40B4-BE49-F238E27FC236}">
                <a16:creationId xmlns:a16="http://schemas.microsoft.com/office/drawing/2014/main" id="{6A762B4A-B28A-4AC2-8A23-FEAA0656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150" y="238134"/>
            <a:ext cx="52006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0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145669"/>
            <a:ext cx="7781544" cy="1600200"/>
          </a:xfrm>
        </p:spPr>
        <p:txBody>
          <a:bodyPr>
            <a:normAutofit/>
          </a:bodyPr>
          <a:lstStyle/>
          <a:p>
            <a:r>
              <a:rPr lang="en-US" dirty="0"/>
              <a:t>Brute-force attack on a single account:</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975104"/>
            <a:ext cx="9939528" cy="3755136"/>
          </a:xfrm>
        </p:spPr>
        <p:txBody>
          <a:bodyPr>
            <a:normAutofit fontScale="85000" lnSpcReduction="20000"/>
          </a:bodyPr>
          <a:lstStyle/>
          <a:p>
            <a:pPr algn="just">
              <a:lnSpc>
                <a:spcPct val="120000"/>
              </a:lnSpc>
            </a:pPr>
            <a:r>
              <a:rPr lang="en-US" sz="3600" b="1" dirty="0"/>
              <a:t>Velocity of login attempts</a:t>
            </a:r>
            <a:r>
              <a:rPr lang="en-US" sz="3600" dirty="0"/>
              <a:t> on the account—simple rate limiting can often be effective</a:t>
            </a:r>
          </a:p>
          <a:p>
            <a:pPr algn="just">
              <a:lnSpc>
                <a:spcPct val="120000"/>
              </a:lnSpc>
            </a:pPr>
            <a:r>
              <a:rPr lang="en-US" sz="3600" dirty="0"/>
              <a:t>Popularity rank of attempted passwords—attackers will try </a:t>
            </a:r>
            <a:r>
              <a:rPr lang="en-US" sz="3600" b="1" dirty="0"/>
              <a:t>common passwords</a:t>
            </a:r>
          </a:p>
          <a:p>
            <a:pPr algn="just">
              <a:lnSpc>
                <a:spcPct val="120000"/>
              </a:lnSpc>
            </a:pPr>
            <a:r>
              <a:rPr lang="en-US" sz="3600" dirty="0"/>
              <a:t>Distribution of password attempts on the account—</a:t>
            </a:r>
            <a:r>
              <a:rPr lang="en-US" sz="3600" b="1" dirty="0"/>
              <a:t>real users will attempt the same password or similar passwords</a:t>
            </a:r>
          </a:p>
        </p:txBody>
      </p:sp>
      <p:pic>
        <p:nvPicPr>
          <p:cNvPr id="2050" name="Picture 2" descr="Brute Force Attacks: Password Protection | Kaspersky">
            <a:extLst>
              <a:ext uri="{FF2B5EF4-FFF2-40B4-BE49-F238E27FC236}">
                <a16:creationId xmlns:a16="http://schemas.microsoft.com/office/drawing/2014/main" id="{BEC73FAC-9E56-4279-A12A-663497F91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705" y="145669"/>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9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5903976" cy="1658747"/>
          </a:xfrm>
        </p:spPr>
        <p:txBody>
          <a:bodyPr>
            <a:normAutofit fontScale="90000"/>
          </a:bodyPr>
          <a:lstStyle/>
          <a:p>
            <a:r>
              <a:rPr lang="en-US" dirty="0"/>
              <a:t>Deviation from this user’s established patterns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2124868"/>
            <a:ext cx="5647944" cy="3678523"/>
          </a:xfrm>
        </p:spPr>
        <p:txBody>
          <a:bodyPr>
            <a:normAutofit fontScale="85000" lnSpcReduction="20000"/>
          </a:bodyPr>
          <a:lstStyle/>
          <a:p>
            <a:pPr algn="just">
              <a:lnSpc>
                <a:spcPct val="120000"/>
              </a:lnSpc>
            </a:pPr>
            <a:r>
              <a:rPr lang="en-US" sz="3600" dirty="0"/>
              <a:t>Geographic displacement from previous logins (</a:t>
            </a:r>
            <a:r>
              <a:rPr lang="en-US" sz="3600" b="1" dirty="0"/>
              <a:t>larger distances being more suspicious</a:t>
            </a:r>
            <a:r>
              <a:rPr lang="en-US" sz="3600" dirty="0"/>
              <a:t>)</a:t>
            </a:r>
          </a:p>
          <a:p>
            <a:pPr algn="just">
              <a:lnSpc>
                <a:spcPct val="120000"/>
              </a:lnSpc>
            </a:pPr>
            <a:r>
              <a:rPr lang="en-US" sz="3600" dirty="0"/>
              <a:t>Using a </a:t>
            </a:r>
            <a:r>
              <a:rPr lang="en-US" sz="3600" b="1" dirty="0"/>
              <a:t>browser, app, or OS not previously used </a:t>
            </a:r>
            <a:r>
              <a:rPr lang="en-US" sz="3600" dirty="0"/>
              <a:t>by the account</a:t>
            </a:r>
          </a:p>
          <a:p>
            <a:pPr algn="just">
              <a:lnSpc>
                <a:spcPct val="120000"/>
              </a:lnSpc>
            </a:pPr>
            <a:r>
              <a:rPr lang="en-US" sz="3600" dirty="0"/>
              <a:t>Appearing at an </a:t>
            </a:r>
            <a:r>
              <a:rPr lang="en-US" sz="3600" b="1" dirty="0"/>
              <a:t>unusual time</a:t>
            </a:r>
            <a:r>
              <a:rPr lang="en-US" sz="3600" dirty="0"/>
              <a:t> of day or unusual day of the week</a:t>
            </a:r>
          </a:p>
        </p:txBody>
      </p:sp>
      <p:pic>
        <p:nvPicPr>
          <p:cNvPr id="5" name="Imagem 4">
            <a:extLst>
              <a:ext uri="{FF2B5EF4-FFF2-40B4-BE49-F238E27FC236}">
                <a16:creationId xmlns:a16="http://schemas.microsoft.com/office/drawing/2014/main" id="{27424104-8305-4555-A252-2A4696C4ED54}"/>
              </a:ext>
            </a:extLst>
          </p:cNvPr>
          <p:cNvPicPr>
            <a:picLocks noChangeAspect="1"/>
          </p:cNvPicPr>
          <p:nvPr/>
        </p:nvPicPr>
        <p:blipFill>
          <a:blip r:embed="rId2"/>
          <a:stretch>
            <a:fillRect/>
          </a:stretch>
        </p:blipFill>
        <p:spPr>
          <a:xfrm>
            <a:off x="6559296" y="65056"/>
            <a:ext cx="5386387" cy="3186112"/>
          </a:xfrm>
          <a:prstGeom prst="rect">
            <a:avLst/>
          </a:prstGeom>
        </p:spPr>
      </p:pic>
      <p:sp>
        <p:nvSpPr>
          <p:cNvPr id="8" name="Espaço Reservado para Conteúdo 2">
            <a:extLst>
              <a:ext uri="{FF2B5EF4-FFF2-40B4-BE49-F238E27FC236}">
                <a16:creationId xmlns:a16="http://schemas.microsoft.com/office/drawing/2014/main" id="{708C7D66-535F-438A-99AB-75D2EE18C081}"/>
              </a:ext>
            </a:extLst>
          </p:cNvPr>
          <p:cNvSpPr txBox="1">
            <a:spLocks/>
          </p:cNvSpPr>
          <p:nvPr/>
        </p:nvSpPr>
        <p:spPr>
          <a:xfrm>
            <a:off x="6660165" y="3441509"/>
            <a:ext cx="4623816" cy="23618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600" b="1" dirty="0"/>
              <a:t>Unusual frequency</a:t>
            </a:r>
            <a:r>
              <a:rPr lang="en-US" sz="3600" dirty="0"/>
              <a:t> of logins or inter-login time</a:t>
            </a:r>
          </a:p>
          <a:p>
            <a:pPr algn="just">
              <a:lnSpc>
                <a:spcPct val="120000"/>
              </a:lnSpc>
            </a:pPr>
            <a:r>
              <a:rPr lang="en-US" sz="3600" b="1" dirty="0"/>
              <a:t>Unusual sequence</a:t>
            </a:r>
            <a:r>
              <a:rPr lang="en-US" sz="3600" dirty="0"/>
              <a:t> of requests prior to login</a:t>
            </a:r>
          </a:p>
        </p:txBody>
      </p:sp>
    </p:spTree>
    <p:extLst>
      <p:ext uri="{BB962C8B-B14F-4D97-AF65-F5344CB8AC3E}">
        <p14:creationId xmlns:p14="http://schemas.microsoft.com/office/powerpoint/2010/main" val="74162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483924" y="246889"/>
            <a:ext cx="7502652" cy="789432"/>
          </a:xfrm>
        </p:spPr>
        <p:txBody>
          <a:bodyPr>
            <a:normAutofit fontScale="90000"/>
          </a:bodyPr>
          <a:lstStyle/>
          <a:p>
            <a:r>
              <a:rPr lang="en-US" sz="4800" dirty="0"/>
              <a:t>Large-scale automation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18744" y="1036321"/>
            <a:ext cx="7502652" cy="4986527"/>
          </a:xfrm>
        </p:spPr>
        <p:txBody>
          <a:bodyPr>
            <a:normAutofit lnSpcReduction="10000"/>
          </a:bodyPr>
          <a:lstStyle/>
          <a:p>
            <a:pPr algn="just">
              <a:lnSpc>
                <a:spcPct val="110000"/>
              </a:lnSpc>
            </a:pPr>
            <a:r>
              <a:rPr lang="en-US" b="1" dirty="0"/>
              <a:t>High volume of requests per IP address, user agent</a:t>
            </a:r>
            <a:r>
              <a:rPr lang="en-US" dirty="0"/>
              <a:t>, or any other key extracted from request data</a:t>
            </a:r>
          </a:p>
          <a:p>
            <a:pPr algn="just">
              <a:lnSpc>
                <a:spcPct val="110000"/>
              </a:lnSpc>
            </a:pPr>
            <a:r>
              <a:rPr lang="en-US" dirty="0"/>
              <a:t>Unusually </a:t>
            </a:r>
            <a:r>
              <a:rPr lang="en-US" b="1" dirty="0"/>
              <a:t>high number of invalid credentials </a:t>
            </a:r>
            <a:r>
              <a:rPr lang="en-US" dirty="0"/>
              <a:t>across the site</a:t>
            </a:r>
          </a:p>
          <a:p>
            <a:pPr algn="just">
              <a:lnSpc>
                <a:spcPct val="110000"/>
              </a:lnSpc>
            </a:pPr>
            <a:r>
              <a:rPr lang="en-US" dirty="0"/>
              <a:t>Requests from a hosting provider or other </a:t>
            </a:r>
            <a:r>
              <a:rPr lang="en-US" b="1" dirty="0"/>
              <a:t>suspicious IP addresses</a:t>
            </a:r>
          </a:p>
          <a:p>
            <a:pPr algn="just">
              <a:lnSpc>
                <a:spcPct val="110000"/>
              </a:lnSpc>
            </a:pPr>
            <a:r>
              <a:rPr lang="en-US" b="1" dirty="0"/>
              <a:t>Browser-based telemetry indicating nonhuman activity</a:t>
            </a:r>
            <a:r>
              <a:rPr lang="en-US" dirty="0"/>
              <a:t>—e.g., keystroke timing, captcha or device-class fingerprinting</a:t>
            </a:r>
            <a:endParaRPr lang="en-US" sz="2400" dirty="0"/>
          </a:p>
        </p:txBody>
      </p:sp>
      <p:pic>
        <p:nvPicPr>
          <p:cNvPr id="3076" name="Picture 4" descr="Why does a CAPTCHA appear when I try to log in? - Helpshift Knowledge Base  Helpshift Knowledge Base">
            <a:extLst>
              <a:ext uri="{FF2B5EF4-FFF2-40B4-BE49-F238E27FC236}">
                <a16:creationId xmlns:a16="http://schemas.microsoft.com/office/drawing/2014/main" id="{77AA7E90-4FD5-4086-9C34-748A900F9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880" y="278194"/>
            <a:ext cx="3544715" cy="522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70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6144</TotalTime>
  <Words>2903</Words>
  <Application>Microsoft Office PowerPoint</Application>
  <PresentationFormat>Widescreen</PresentationFormat>
  <Paragraphs>263</Paragraphs>
  <Slides>56</Slides>
  <Notes>11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56</vt:i4>
      </vt:variant>
    </vt:vector>
  </HeadingPairs>
  <TitlesOfParts>
    <vt:vector size="67" baseType="lpstr">
      <vt:lpstr>Abadi</vt:lpstr>
      <vt:lpstr>Aharoni</vt:lpstr>
      <vt:lpstr>Arial</vt:lpstr>
      <vt:lpstr>Calibri</vt:lpstr>
      <vt:lpstr>Cambria Math</vt:lpstr>
      <vt:lpstr>charter</vt:lpstr>
      <vt:lpstr>Gill Sans</vt:lpstr>
      <vt:lpstr>Helvetica</vt:lpstr>
      <vt:lpstr>MinionPro-Regular</vt:lpstr>
      <vt:lpstr>Wingdings</vt:lpstr>
      <vt:lpstr>Office Theme</vt:lpstr>
      <vt:lpstr>Computational Intelligence (TC2023)</vt:lpstr>
      <vt:lpstr>Unit V – Web System Protection (2)</vt:lpstr>
      <vt:lpstr>Types of Abuse - Authentication and Account Takeover</vt:lpstr>
      <vt:lpstr>Authentication and Account Takeover</vt:lpstr>
      <vt:lpstr>Password Flaws</vt:lpstr>
      <vt:lpstr>Features Used to Classify Login Attempts</vt:lpstr>
      <vt:lpstr>Brute-force attack on a single account:</vt:lpstr>
      <vt:lpstr>Deviation from this user’s established patterns of login</vt:lpstr>
      <vt:lpstr>Large-scale automation of login</vt:lpstr>
      <vt:lpstr>Feature Engineering</vt:lpstr>
      <vt:lpstr>Try is to set thresholds on each of the features</vt:lpstr>
      <vt:lpstr>Statistical Approach</vt:lpstr>
      <vt:lpstr>Dependent and Independent Events</vt:lpstr>
      <vt:lpstr>Joint Probability</vt:lpstr>
      <vt:lpstr>Conditional Probability</vt:lpstr>
      <vt:lpstr>Conditional Probability</vt:lpstr>
      <vt:lpstr>Conditional Probability</vt:lpstr>
      <vt:lpstr>Conditional Probability (Example)</vt:lpstr>
      <vt:lpstr>Conditional Probability</vt:lpstr>
      <vt:lpstr>Applying Conditional Probabilities</vt:lpstr>
      <vt:lpstr>Applying Conditional Probabilities</vt:lpstr>
      <vt:lpstr>Applying Conditional Probabilities</vt:lpstr>
      <vt:lpstr>Applying Conditional Probabilities</vt:lpstr>
      <vt:lpstr>Applying Conditional Probabilities</vt:lpstr>
      <vt:lpstr>Applying Conditional Probabilities</vt:lpstr>
      <vt:lpstr>Apresentação do PowerPoint</vt:lpstr>
      <vt:lpstr>Apresentação do PowerPoint</vt:lpstr>
      <vt:lpstr>Apresentação do PowerPoint</vt:lpstr>
      <vt:lpstr>The Classifier</vt:lpstr>
      <vt:lpstr>Supervised Classifier</vt:lpstr>
      <vt:lpstr>Types of Abuse – Account Creation</vt:lpstr>
      <vt:lpstr>Account Creation</vt:lpstr>
      <vt:lpstr>General Approaches To Detecting And Weeding Out Fake Accounts</vt:lpstr>
      <vt:lpstr>General Approaches To Detecting And Weeding Out Fake Accounts</vt:lpstr>
      <vt:lpstr>Scoring the Account Creation Request</vt:lpstr>
      <vt:lpstr>Velocity features</vt:lpstr>
      <vt:lpstr>Velocity Feature</vt:lpstr>
      <vt:lpstr>Velocity Feature</vt:lpstr>
      <vt:lpstr>Velocity Feature</vt:lpstr>
      <vt:lpstr>Velocity Feature</vt:lpstr>
      <vt:lpstr>Reputation Score</vt:lpstr>
      <vt:lpstr>Reputation Score</vt:lpstr>
      <vt:lpstr>Reputation Score</vt:lpstr>
      <vt:lpstr>Reputation Score</vt:lpstr>
      <vt:lpstr>How to use the data into Supervised ML</vt:lpstr>
      <vt:lpstr>Types of Abuse – Financial Fraud</vt:lpstr>
      <vt:lpstr>Financial Fraud</vt:lpstr>
      <vt:lpstr>Indicative of Financial Frauds</vt:lpstr>
      <vt:lpstr>Spending profiles of customers:</vt:lpstr>
      <vt:lpstr>Geographical/time-dependency correlation</vt:lpstr>
      <vt:lpstr>Data mismatch</vt:lpstr>
      <vt:lpstr>Account profile</vt:lpstr>
      <vt:lpstr>Customer interaction statistics</vt:lpstr>
      <vt:lpstr>Measure of the Fraud Model</vt:lpstr>
      <vt:lpstr>Unit V – Web System Protection (2)</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38</cp:revision>
  <dcterms:created xsi:type="dcterms:W3CDTF">2021-01-20T18:52:00Z</dcterms:created>
  <dcterms:modified xsi:type="dcterms:W3CDTF">2021-06-04T18:51:06Z</dcterms:modified>
</cp:coreProperties>
</file>